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sldIdLst>
    <p:sldId id="341" r:id="rId2"/>
    <p:sldId id="342" r:id="rId3"/>
    <p:sldId id="343" r:id="rId4"/>
    <p:sldId id="344" r:id="rId5"/>
    <p:sldId id="345" r:id="rId6"/>
    <p:sldId id="346" r:id="rId7"/>
    <p:sldId id="347" r:id="rId8"/>
    <p:sldId id="348" r:id="rId9"/>
    <p:sldId id="349" r:id="rId10"/>
    <p:sldId id="350" r:id="rId11"/>
    <p:sldId id="335" r:id="rId12"/>
    <p:sldId id="330" r:id="rId13"/>
    <p:sldId id="331" r:id="rId14"/>
    <p:sldId id="339" r:id="rId15"/>
    <p:sldId id="338" r:id="rId16"/>
    <p:sldId id="329" r:id="rId17"/>
    <p:sldId id="333" r:id="rId18"/>
    <p:sldId id="340"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DDF0"/>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84380"/>
    <p:restoredTop sz="54301" autoAdjust="0"/>
  </p:normalViewPr>
  <p:slideViewPr>
    <p:cSldViewPr>
      <p:cViewPr varScale="1">
        <p:scale>
          <a:sx n="38" d="100"/>
          <a:sy n="38" d="100"/>
        </p:scale>
        <p:origin x="-14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0665B4-475D-4847-85B4-301F954313FE}"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pPr rtl="1"/>
          <a:endParaRPr lang="ar-IQ"/>
        </a:p>
      </dgm:t>
    </dgm:pt>
    <dgm:pt modelId="{6A1C5A97-5D8A-4024-B680-C01B335EEF12}">
      <dgm:prSet phldrT="[نص]" custT="1"/>
      <dgm:spPr>
        <a:noFill/>
        <a:ln>
          <a:solidFill>
            <a:schemeClr val="tx1"/>
          </a:solidFill>
        </a:ln>
      </dgm:spPr>
      <dgm:t>
        <a:bodyPr/>
        <a:lstStyle/>
        <a:p>
          <a:pPr rtl="0"/>
          <a:r>
            <a:rPr lang="en-US" sz="4400" b="1" dirty="0" smtClean="0">
              <a:solidFill>
                <a:schemeClr val="tx1"/>
              </a:solidFill>
              <a:latin typeface="+mn-lt"/>
              <a:ea typeface="+mn-ea"/>
              <a:cs typeface="+mn-cs"/>
            </a:rPr>
            <a:t>Regulation of the arterial BP</a:t>
          </a:r>
          <a:endParaRPr lang="ar-IQ" sz="4400" dirty="0"/>
        </a:p>
      </dgm:t>
    </dgm:pt>
    <dgm:pt modelId="{C8A65FA8-7FCB-4665-B6A1-4EA365458FE7}" type="parTrans" cxnId="{3CDB561B-D3D3-4964-AC81-02DD70CA91E0}">
      <dgm:prSet/>
      <dgm:spPr/>
      <dgm:t>
        <a:bodyPr/>
        <a:lstStyle/>
        <a:p>
          <a:pPr rtl="1"/>
          <a:endParaRPr lang="ar-IQ"/>
        </a:p>
      </dgm:t>
    </dgm:pt>
    <dgm:pt modelId="{8B291870-63F9-4AA3-870C-9D683CA6ECE1}" type="sibTrans" cxnId="{3CDB561B-D3D3-4964-AC81-02DD70CA91E0}">
      <dgm:prSet/>
      <dgm:spPr/>
      <dgm:t>
        <a:bodyPr/>
        <a:lstStyle/>
        <a:p>
          <a:pPr rtl="1"/>
          <a:endParaRPr lang="ar-IQ"/>
        </a:p>
      </dgm:t>
    </dgm:pt>
    <dgm:pt modelId="{7DA9DE4E-07CE-41C4-9889-26B75980CF55}">
      <dgm:prSet phldrT="[نص]"/>
      <dgm:spPr/>
      <dgm:t>
        <a:bodyPr/>
        <a:lstStyle/>
        <a:p>
          <a:pPr rtl="1"/>
          <a:r>
            <a:rPr lang="en-US" b="1" dirty="0" smtClean="0">
              <a:solidFill>
                <a:schemeClr val="tx1"/>
              </a:solidFill>
              <a:latin typeface="+mn-lt"/>
              <a:ea typeface="+mn-ea"/>
              <a:cs typeface="+mn-cs"/>
            </a:rPr>
            <a:t>short term regulation</a:t>
          </a:r>
          <a:endParaRPr lang="ar-IQ" dirty="0"/>
        </a:p>
      </dgm:t>
    </dgm:pt>
    <dgm:pt modelId="{0C4AE60F-8FAD-40DE-BA2B-46746CFA033C}" type="parTrans" cxnId="{375F053F-599A-49DC-A7B2-D58A2E8B7664}">
      <dgm:prSet/>
      <dgm:spPr/>
      <dgm:t>
        <a:bodyPr/>
        <a:lstStyle/>
        <a:p>
          <a:pPr rtl="1"/>
          <a:endParaRPr lang="ar-IQ"/>
        </a:p>
      </dgm:t>
    </dgm:pt>
    <dgm:pt modelId="{BF76BA31-076B-4FF0-B627-C6F84E785EB9}" type="sibTrans" cxnId="{375F053F-599A-49DC-A7B2-D58A2E8B7664}">
      <dgm:prSet/>
      <dgm:spPr/>
      <dgm:t>
        <a:bodyPr/>
        <a:lstStyle/>
        <a:p>
          <a:pPr rtl="1"/>
          <a:endParaRPr lang="ar-IQ"/>
        </a:p>
      </dgm:t>
    </dgm:pt>
    <dgm:pt modelId="{A6A1AAE4-54E5-4957-A60B-46F963570E94}">
      <dgm:prSet phldrT="[نص]"/>
      <dgm:spPr/>
      <dgm:t>
        <a:bodyPr/>
        <a:lstStyle/>
        <a:p>
          <a:pPr rtl="1"/>
          <a:r>
            <a:rPr lang="en-US" b="1" dirty="0" smtClean="0">
              <a:solidFill>
                <a:schemeClr val="tx1"/>
              </a:solidFill>
              <a:latin typeface="+mn-lt"/>
              <a:ea typeface="+mn-ea"/>
              <a:cs typeface="+mn-cs"/>
            </a:rPr>
            <a:t>long-term regulation </a:t>
          </a:r>
          <a:endParaRPr lang="ar-IQ" dirty="0"/>
        </a:p>
      </dgm:t>
    </dgm:pt>
    <dgm:pt modelId="{47B8DD92-81DC-449A-96FB-DD62D95BE3E9}" type="parTrans" cxnId="{D593C80A-5BD3-4B6D-BAA4-769B49A471B0}">
      <dgm:prSet/>
      <dgm:spPr/>
      <dgm:t>
        <a:bodyPr/>
        <a:lstStyle/>
        <a:p>
          <a:pPr rtl="1"/>
          <a:endParaRPr lang="ar-IQ"/>
        </a:p>
      </dgm:t>
    </dgm:pt>
    <dgm:pt modelId="{CAD9AB7D-83F5-419A-95D2-1FFCD2A4CE45}" type="sibTrans" cxnId="{D593C80A-5BD3-4B6D-BAA4-769B49A471B0}">
      <dgm:prSet/>
      <dgm:spPr/>
      <dgm:t>
        <a:bodyPr/>
        <a:lstStyle/>
        <a:p>
          <a:pPr rtl="1"/>
          <a:endParaRPr lang="ar-IQ"/>
        </a:p>
      </dgm:t>
    </dgm:pt>
    <dgm:pt modelId="{553EF72F-C462-4135-893C-00A5A5EDAE90}" type="pres">
      <dgm:prSet presAssocID="{8C0665B4-475D-4847-85B4-301F954313FE}" presName="diagram" presStyleCnt="0">
        <dgm:presLayoutVars>
          <dgm:chPref val="1"/>
          <dgm:dir/>
          <dgm:animOne val="branch"/>
          <dgm:animLvl val="lvl"/>
          <dgm:resizeHandles/>
        </dgm:presLayoutVars>
      </dgm:prSet>
      <dgm:spPr/>
      <dgm:t>
        <a:bodyPr/>
        <a:lstStyle/>
        <a:p>
          <a:pPr rtl="1"/>
          <a:endParaRPr lang="ar-IQ"/>
        </a:p>
      </dgm:t>
    </dgm:pt>
    <dgm:pt modelId="{49CA5323-BB38-4B5C-B2A2-06D7A3D4BFEB}" type="pres">
      <dgm:prSet presAssocID="{6A1C5A97-5D8A-4024-B680-C01B335EEF12}" presName="root" presStyleCnt="0"/>
      <dgm:spPr/>
    </dgm:pt>
    <dgm:pt modelId="{55EC9936-E256-4D76-BA06-5EA294AB401E}" type="pres">
      <dgm:prSet presAssocID="{6A1C5A97-5D8A-4024-B680-C01B335EEF12}" presName="rootComposite" presStyleCnt="0"/>
      <dgm:spPr/>
    </dgm:pt>
    <dgm:pt modelId="{E19AB3F4-171A-418C-9AA9-F1389FB8CDBC}" type="pres">
      <dgm:prSet presAssocID="{6A1C5A97-5D8A-4024-B680-C01B335EEF12}" presName="rootText" presStyleLbl="node1" presStyleIdx="0" presStyleCnt="1" custScaleX="195753"/>
      <dgm:spPr/>
      <dgm:t>
        <a:bodyPr/>
        <a:lstStyle/>
        <a:p>
          <a:pPr rtl="1"/>
          <a:endParaRPr lang="ar-IQ"/>
        </a:p>
      </dgm:t>
    </dgm:pt>
    <dgm:pt modelId="{352E6E54-BFB8-43BB-B439-E81CFA2348EC}" type="pres">
      <dgm:prSet presAssocID="{6A1C5A97-5D8A-4024-B680-C01B335EEF12}" presName="rootConnector" presStyleLbl="node1" presStyleIdx="0" presStyleCnt="1"/>
      <dgm:spPr/>
      <dgm:t>
        <a:bodyPr/>
        <a:lstStyle/>
        <a:p>
          <a:pPr rtl="1"/>
          <a:endParaRPr lang="ar-IQ"/>
        </a:p>
      </dgm:t>
    </dgm:pt>
    <dgm:pt modelId="{B8E97DC8-2C46-487B-B9AF-950716BF73C0}" type="pres">
      <dgm:prSet presAssocID="{6A1C5A97-5D8A-4024-B680-C01B335EEF12}" presName="childShape" presStyleCnt="0"/>
      <dgm:spPr/>
    </dgm:pt>
    <dgm:pt modelId="{3D2AC75D-D526-4A75-B112-D7DF86A04D31}" type="pres">
      <dgm:prSet presAssocID="{0C4AE60F-8FAD-40DE-BA2B-46746CFA033C}" presName="Name13" presStyleLbl="parChTrans1D2" presStyleIdx="0" presStyleCnt="2"/>
      <dgm:spPr/>
      <dgm:t>
        <a:bodyPr/>
        <a:lstStyle/>
        <a:p>
          <a:pPr rtl="1"/>
          <a:endParaRPr lang="ar-IQ"/>
        </a:p>
      </dgm:t>
    </dgm:pt>
    <dgm:pt modelId="{FAF03C3B-3E80-4EAB-8303-FBE95DF6112F}" type="pres">
      <dgm:prSet presAssocID="{7DA9DE4E-07CE-41C4-9889-26B75980CF55}" presName="childText" presStyleLbl="bgAcc1" presStyleIdx="0" presStyleCnt="2">
        <dgm:presLayoutVars>
          <dgm:bulletEnabled val="1"/>
        </dgm:presLayoutVars>
      </dgm:prSet>
      <dgm:spPr/>
      <dgm:t>
        <a:bodyPr/>
        <a:lstStyle/>
        <a:p>
          <a:pPr rtl="1"/>
          <a:endParaRPr lang="ar-IQ"/>
        </a:p>
      </dgm:t>
    </dgm:pt>
    <dgm:pt modelId="{2F509836-19A2-43E8-9A96-A56FA3F1EDCF}" type="pres">
      <dgm:prSet presAssocID="{47B8DD92-81DC-449A-96FB-DD62D95BE3E9}" presName="Name13" presStyleLbl="parChTrans1D2" presStyleIdx="1" presStyleCnt="2"/>
      <dgm:spPr/>
      <dgm:t>
        <a:bodyPr/>
        <a:lstStyle/>
        <a:p>
          <a:pPr rtl="1"/>
          <a:endParaRPr lang="ar-IQ"/>
        </a:p>
      </dgm:t>
    </dgm:pt>
    <dgm:pt modelId="{6C25BE73-CF29-4A73-B78D-388810903237}" type="pres">
      <dgm:prSet presAssocID="{A6A1AAE4-54E5-4957-A60B-46F963570E94}" presName="childText" presStyleLbl="bgAcc1" presStyleIdx="1" presStyleCnt="2">
        <dgm:presLayoutVars>
          <dgm:bulletEnabled val="1"/>
        </dgm:presLayoutVars>
      </dgm:prSet>
      <dgm:spPr/>
      <dgm:t>
        <a:bodyPr/>
        <a:lstStyle/>
        <a:p>
          <a:pPr rtl="1"/>
          <a:endParaRPr lang="ar-IQ"/>
        </a:p>
      </dgm:t>
    </dgm:pt>
  </dgm:ptLst>
  <dgm:cxnLst>
    <dgm:cxn modelId="{D593C80A-5BD3-4B6D-BAA4-769B49A471B0}" srcId="{6A1C5A97-5D8A-4024-B680-C01B335EEF12}" destId="{A6A1AAE4-54E5-4957-A60B-46F963570E94}" srcOrd="1" destOrd="0" parTransId="{47B8DD92-81DC-449A-96FB-DD62D95BE3E9}" sibTransId="{CAD9AB7D-83F5-419A-95D2-1FFCD2A4CE45}"/>
    <dgm:cxn modelId="{DCBF85F7-64D3-4986-9F02-04C9EFF89810}" type="presOf" srcId="{6A1C5A97-5D8A-4024-B680-C01B335EEF12}" destId="{E19AB3F4-171A-418C-9AA9-F1389FB8CDBC}" srcOrd="0" destOrd="0" presId="urn:microsoft.com/office/officeart/2005/8/layout/hierarchy3"/>
    <dgm:cxn modelId="{4B549BA0-ACA8-4E8E-8599-EE6A86DE1B4D}" type="presOf" srcId="{A6A1AAE4-54E5-4957-A60B-46F963570E94}" destId="{6C25BE73-CF29-4A73-B78D-388810903237}" srcOrd="0" destOrd="0" presId="urn:microsoft.com/office/officeart/2005/8/layout/hierarchy3"/>
    <dgm:cxn modelId="{FB997678-3412-4093-81FD-F87C4ED47BDC}" type="presOf" srcId="{47B8DD92-81DC-449A-96FB-DD62D95BE3E9}" destId="{2F509836-19A2-43E8-9A96-A56FA3F1EDCF}" srcOrd="0" destOrd="0" presId="urn:microsoft.com/office/officeart/2005/8/layout/hierarchy3"/>
    <dgm:cxn modelId="{375F053F-599A-49DC-A7B2-D58A2E8B7664}" srcId="{6A1C5A97-5D8A-4024-B680-C01B335EEF12}" destId="{7DA9DE4E-07CE-41C4-9889-26B75980CF55}" srcOrd="0" destOrd="0" parTransId="{0C4AE60F-8FAD-40DE-BA2B-46746CFA033C}" sibTransId="{BF76BA31-076B-4FF0-B627-C6F84E785EB9}"/>
    <dgm:cxn modelId="{6EA751D8-FE43-4EE6-BA04-873E4C4FE7AC}" type="presOf" srcId="{8C0665B4-475D-4847-85B4-301F954313FE}" destId="{553EF72F-C462-4135-893C-00A5A5EDAE90}" srcOrd="0" destOrd="0" presId="urn:microsoft.com/office/officeart/2005/8/layout/hierarchy3"/>
    <dgm:cxn modelId="{3CDB561B-D3D3-4964-AC81-02DD70CA91E0}" srcId="{8C0665B4-475D-4847-85B4-301F954313FE}" destId="{6A1C5A97-5D8A-4024-B680-C01B335EEF12}" srcOrd="0" destOrd="0" parTransId="{C8A65FA8-7FCB-4665-B6A1-4EA365458FE7}" sibTransId="{8B291870-63F9-4AA3-870C-9D683CA6ECE1}"/>
    <dgm:cxn modelId="{02809416-076D-449B-B3E3-4021C417F550}" type="presOf" srcId="{6A1C5A97-5D8A-4024-B680-C01B335EEF12}" destId="{352E6E54-BFB8-43BB-B439-E81CFA2348EC}" srcOrd="1" destOrd="0" presId="urn:microsoft.com/office/officeart/2005/8/layout/hierarchy3"/>
    <dgm:cxn modelId="{A56D37A5-5861-421C-B57A-342C0CA62346}" type="presOf" srcId="{0C4AE60F-8FAD-40DE-BA2B-46746CFA033C}" destId="{3D2AC75D-D526-4A75-B112-D7DF86A04D31}" srcOrd="0" destOrd="0" presId="urn:microsoft.com/office/officeart/2005/8/layout/hierarchy3"/>
    <dgm:cxn modelId="{F402E3B9-05FF-4075-B53A-A49BCB3673D0}" type="presOf" srcId="{7DA9DE4E-07CE-41C4-9889-26B75980CF55}" destId="{FAF03C3B-3E80-4EAB-8303-FBE95DF6112F}" srcOrd="0" destOrd="0" presId="urn:microsoft.com/office/officeart/2005/8/layout/hierarchy3"/>
    <dgm:cxn modelId="{90CE82CE-237F-4BF7-98F9-75F0D34FB8D1}" type="presParOf" srcId="{553EF72F-C462-4135-893C-00A5A5EDAE90}" destId="{49CA5323-BB38-4B5C-B2A2-06D7A3D4BFEB}" srcOrd="0" destOrd="0" presId="urn:microsoft.com/office/officeart/2005/8/layout/hierarchy3"/>
    <dgm:cxn modelId="{9085C351-4191-4F17-9AB1-8248DE5163C1}" type="presParOf" srcId="{49CA5323-BB38-4B5C-B2A2-06D7A3D4BFEB}" destId="{55EC9936-E256-4D76-BA06-5EA294AB401E}" srcOrd="0" destOrd="0" presId="urn:microsoft.com/office/officeart/2005/8/layout/hierarchy3"/>
    <dgm:cxn modelId="{DC214A25-A603-4FE2-97CB-B0F0796EAA09}" type="presParOf" srcId="{55EC9936-E256-4D76-BA06-5EA294AB401E}" destId="{E19AB3F4-171A-418C-9AA9-F1389FB8CDBC}" srcOrd="0" destOrd="0" presId="urn:microsoft.com/office/officeart/2005/8/layout/hierarchy3"/>
    <dgm:cxn modelId="{35B8A7A0-8036-43BA-8440-5A6AA7B45C09}" type="presParOf" srcId="{55EC9936-E256-4D76-BA06-5EA294AB401E}" destId="{352E6E54-BFB8-43BB-B439-E81CFA2348EC}" srcOrd="1" destOrd="0" presId="urn:microsoft.com/office/officeart/2005/8/layout/hierarchy3"/>
    <dgm:cxn modelId="{75A9EF49-0F28-4BB7-817A-A7CA4BBECD1B}" type="presParOf" srcId="{49CA5323-BB38-4B5C-B2A2-06D7A3D4BFEB}" destId="{B8E97DC8-2C46-487B-B9AF-950716BF73C0}" srcOrd="1" destOrd="0" presId="urn:microsoft.com/office/officeart/2005/8/layout/hierarchy3"/>
    <dgm:cxn modelId="{C6262C35-BB87-4F74-9908-4C663658DD01}" type="presParOf" srcId="{B8E97DC8-2C46-487B-B9AF-950716BF73C0}" destId="{3D2AC75D-D526-4A75-B112-D7DF86A04D31}" srcOrd="0" destOrd="0" presId="urn:microsoft.com/office/officeart/2005/8/layout/hierarchy3"/>
    <dgm:cxn modelId="{010F06FE-59C2-4C14-B74A-0B9E068C6D29}" type="presParOf" srcId="{B8E97DC8-2C46-487B-B9AF-950716BF73C0}" destId="{FAF03C3B-3E80-4EAB-8303-FBE95DF6112F}" srcOrd="1" destOrd="0" presId="urn:microsoft.com/office/officeart/2005/8/layout/hierarchy3"/>
    <dgm:cxn modelId="{911DFFD2-A6F9-43CF-A7B4-22B333D218DE}" type="presParOf" srcId="{B8E97DC8-2C46-487B-B9AF-950716BF73C0}" destId="{2F509836-19A2-43E8-9A96-A56FA3F1EDCF}" srcOrd="2" destOrd="0" presId="urn:microsoft.com/office/officeart/2005/8/layout/hierarchy3"/>
    <dgm:cxn modelId="{C762C51C-6EBF-46F9-A610-AD8933C1E8BC}" type="presParOf" srcId="{B8E97DC8-2C46-487B-B9AF-950716BF73C0}" destId="{6C25BE73-CF29-4A73-B78D-388810903237}" srcOrd="3"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4B2349-8E71-4BB5-96F7-E8AAF61A208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IQ"/>
        </a:p>
      </dgm:t>
    </dgm:pt>
    <dgm:pt modelId="{5CA9C953-9A1B-491E-AB9E-5085E38A22FA}">
      <dgm:prSet phldrT="[نص]" custT="1"/>
      <dgm:spPr/>
      <dgm:t>
        <a:bodyPr/>
        <a:lstStyle/>
        <a:p>
          <a:pPr rtl="1"/>
          <a:r>
            <a:rPr lang="en-US" sz="3600" b="1" dirty="0" err="1" smtClean="0"/>
            <a:t>Baroreceptors</a:t>
          </a:r>
          <a:r>
            <a:rPr lang="en-US" sz="3600" b="1" dirty="0" smtClean="0"/>
            <a:t/>
          </a:r>
          <a:br>
            <a:rPr lang="en-US" sz="3600" b="1" dirty="0" smtClean="0"/>
          </a:br>
          <a:endParaRPr lang="ar-IQ" sz="3600" dirty="0"/>
        </a:p>
      </dgm:t>
    </dgm:pt>
    <dgm:pt modelId="{24239155-9B21-4F66-8463-8370AAB9DE32}" type="parTrans" cxnId="{2D9B0888-31EC-44A6-BE0C-11FF08F7955B}">
      <dgm:prSet/>
      <dgm:spPr/>
      <dgm:t>
        <a:bodyPr/>
        <a:lstStyle/>
        <a:p>
          <a:pPr rtl="1"/>
          <a:endParaRPr lang="ar-IQ"/>
        </a:p>
      </dgm:t>
    </dgm:pt>
    <dgm:pt modelId="{B8123875-C1DA-490A-BE57-D2EAE51DFE93}" type="sibTrans" cxnId="{2D9B0888-31EC-44A6-BE0C-11FF08F7955B}">
      <dgm:prSet/>
      <dgm:spPr/>
      <dgm:t>
        <a:bodyPr/>
        <a:lstStyle/>
        <a:p>
          <a:pPr rtl="1"/>
          <a:endParaRPr lang="ar-IQ"/>
        </a:p>
      </dgm:t>
    </dgm:pt>
    <dgm:pt modelId="{58B3888C-E016-4E81-9CA3-08D58FD25067}">
      <dgm:prSet phldrT="[نص]"/>
      <dgm:spPr/>
      <dgm:t>
        <a:bodyPr/>
        <a:lstStyle/>
        <a:p>
          <a:pPr rtl="1"/>
          <a:r>
            <a:rPr lang="en-US" b="1" i="0" baseline="0" dirty="0" smtClean="0">
              <a:solidFill>
                <a:schemeClr val="tx1"/>
              </a:solidFill>
              <a:latin typeface="+mn-lt"/>
              <a:ea typeface="+mn-ea"/>
              <a:cs typeface="+mn-cs"/>
            </a:rPr>
            <a:t>high pressure receptors </a:t>
          </a:r>
          <a:endParaRPr lang="ar-IQ" dirty="0"/>
        </a:p>
      </dgm:t>
    </dgm:pt>
    <dgm:pt modelId="{4C5CA0A0-5CFA-48AF-8CB0-964257F79F4F}" type="parTrans" cxnId="{5DB0F2CF-A9D3-4D50-B2C7-E84D70EEDDC8}">
      <dgm:prSet/>
      <dgm:spPr/>
      <dgm:t>
        <a:bodyPr/>
        <a:lstStyle/>
        <a:p>
          <a:pPr rtl="1"/>
          <a:endParaRPr lang="ar-IQ"/>
        </a:p>
      </dgm:t>
    </dgm:pt>
    <dgm:pt modelId="{E6F1C9D6-7F52-424E-938C-B1F71CB50688}" type="sibTrans" cxnId="{5DB0F2CF-A9D3-4D50-B2C7-E84D70EEDDC8}">
      <dgm:prSet/>
      <dgm:spPr/>
      <dgm:t>
        <a:bodyPr/>
        <a:lstStyle/>
        <a:p>
          <a:pPr rtl="1"/>
          <a:endParaRPr lang="ar-IQ"/>
        </a:p>
      </dgm:t>
    </dgm:pt>
    <dgm:pt modelId="{467B494D-6D50-4696-B747-46A01428F3D4}">
      <dgm:prSet phldrT="[نص]"/>
      <dgm:spPr/>
      <dgm:t>
        <a:bodyPr/>
        <a:lstStyle/>
        <a:p>
          <a:pPr rtl="1"/>
          <a:r>
            <a:rPr lang="en-US" b="1" i="0" baseline="0" dirty="0" smtClean="0">
              <a:solidFill>
                <a:schemeClr val="tx1"/>
              </a:solidFill>
              <a:latin typeface="+mn-lt"/>
              <a:ea typeface="+mn-ea"/>
              <a:cs typeface="+mn-cs"/>
            </a:rPr>
            <a:t>Low pressure receptors </a:t>
          </a:r>
          <a:endParaRPr lang="ar-IQ" dirty="0"/>
        </a:p>
      </dgm:t>
    </dgm:pt>
    <dgm:pt modelId="{9A34C096-437B-4626-A282-CE3966AFE8AA}" type="parTrans" cxnId="{35DE0BBA-6A8B-48ED-A7E5-432FD95D208C}">
      <dgm:prSet/>
      <dgm:spPr/>
      <dgm:t>
        <a:bodyPr/>
        <a:lstStyle/>
        <a:p>
          <a:pPr rtl="1"/>
          <a:endParaRPr lang="ar-IQ"/>
        </a:p>
      </dgm:t>
    </dgm:pt>
    <dgm:pt modelId="{28B5FDC0-35E4-4484-8C5F-B6FB665617DB}" type="sibTrans" cxnId="{35DE0BBA-6A8B-48ED-A7E5-432FD95D208C}">
      <dgm:prSet/>
      <dgm:spPr/>
      <dgm:t>
        <a:bodyPr/>
        <a:lstStyle/>
        <a:p>
          <a:pPr rtl="1"/>
          <a:endParaRPr lang="ar-IQ"/>
        </a:p>
      </dgm:t>
    </dgm:pt>
    <dgm:pt modelId="{136031A3-3B33-4D35-8588-9FEBC0E0CDCB}" type="pres">
      <dgm:prSet presAssocID="{684B2349-8E71-4BB5-96F7-E8AAF61A2087}" presName="hierChild1" presStyleCnt="0">
        <dgm:presLayoutVars>
          <dgm:chPref val="1"/>
          <dgm:dir/>
          <dgm:animOne val="branch"/>
          <dgm:animLvl val="lvl"/>
          <dgm:resizeHandles/>
        </dgm:presLayoutVars>
      </dgm:prSet>
      <dgm:spPr/>
      <dgm:t>
        <a:bodyPr/>
        <a:lstStyle/>
        <a:p>
          <a:pPr rtl="1"/>
          <a:endParaRPr lang="ar-IQ"/>
        </a:p>
      </dgm:t>
    </dgm:pt>
    <dgm:pt modelId="{A644F19E-77BC-4575-801C-D4FFABA0F853}" type="pres">
      <dgm:prSet presAssocID="{5CA9C953-9A1B-491E-AB9E-5085E38A22FA}" presName="hierRoot1" presStyleCnt="0"/>
      <dgm:spPr/>
    </dgm:pt>
    <dgm:pt modelId="{2E48B85B-4427-4800-A32B-15A708DE68BB}" type="pres">
      <dgm:prSet presAssocID="{5CA9C953-9A1B-491E-AB9E-5085E38A22FA}" presName="composite" presStyleCnt="0"/>
      <dgm:spPr/>
    </dgm:pt>
    <dgm:pt modelId="{9EF79755-5252-424B-B986-33F8C2AF5108}" type="pres">
      <dgm:prSet presAssocID="{5CA9C953-9A1B-491E-AB9E-5085E38A22FA}" presName="background" presStyleLbl="node0" presStyleIdx="0" presStyleCnt="1"/>
      <dgm:spPr/>
    </dgm:pt>
    <dgm:pt modelId="{862B1189-80DC-48B0-83D5-58021FA75FBC}" type="pres">
      <dgm:prSet presAssocID="{5CA9C953-9A1B-491E-AB9E-5085E38A22FA}" presName="text" presStyleLbl="fgAcc0" presStyleIdx="0" presStyleCnt="1" custScaleX="222541" custLinFactNeighborX="-482" custLinFactNeighborY="12425">
        <dgm:presLayoutVars>
          <dgm:chPref val="3"/>
        </dgm:presLayoutVars>
      </dgm:prSet>
      <dgm:spPr/>
      <dgm:t>
        <a:bodyPr/>
        <a:lstStyle/>
        <a:p>
          <a:pPr rtl="1"/>
          <a:endParaRPr lang="ar-IQ"/>
        </a:p>
      </dgm:t>
    </dgm:pt>
    <dgm:pt modelId="{DA6D5D47-C861-4FFE-AA34-44443F27B599}" type="pres">
      <dgm:prSet presAssocID="{5CA9C953-9A1B-491E-AB9E-5085E38A22FA}" presName="hierChild2" presStyleCnt="0"/>
      <dgm:spPr/>
    </dgm:pt>
    <dgm:pt modelId="{AE8005EF-004C-4AFE-B287-5072B8643A16}" type="pres">
      <dgm:prSet presAssocID="{4C5CA0A0-5CFA-48AF-8CB0-964257F79F4F}" presName="Name10" presStyleLbl="parChTrans1D2" presStyleIdx="0" presStyleCnt="2"/>
      <dgm:spPr/>
      <dgm:t>
        <a:bodyPr/>
        <a:lstStyle/>
        <a:p>
          <a:pPr rtl="1"/>
          <a:endParaRPr lang="ar-IQ"/>
        </a:p>
      </dgm:t>
    </dgm:pt>
    <dgm:pt modelId="{71E6EADE-3253-4585-9E3C-4D5E57D1506E}" type="pres">
      <dgm:prSet presAssocID="{58B3888C-E016-4E81-9CA3-08D58FD25067}" presName="hierRoot2" presStyleCnt="0"/>
      <dgm:spPr/>
    </dgm:pt>
    <dgm:pt modelId="{49B2FC3B-FDF3-4AB2-9404-8F6BD004FD69}" type="pres">
      <dgm:prSet presAssocID="{58B3888C-E016-4E81-9CA3-08D58FD25067}" presName="composite2" presStyleCnt="0"/>
      <dgm:spPr/>
    </dgm:pt>
    <dgm:pt modelId="{2A997CAA-072F-44DA-8AB7-47E416D6785F}" type="pres">
      <dgm:prSet presAssocID="{58B3888C-E016-4E81-9CA3-08D58FD25067}" presName="background2" presStyleLbl="node2" presStyleIdx="0" presStyleCnt="2"/>
      <dgm:spPr/>
    </dgm:pt>
    <dgm:pt modelId="{9BE185C7-F62D-43DA-A003-5E7D6E4F0246}" type="pres">
      <dgm:prSet presAssocID="{58B3888C-E016-4E81-9CA3-08D58FD25067}" presName="text2" presStyleLbl="fgAcc2" presStyleIdx="0" presStyleCnt="2">
        <dgm:presLayoutVars>
          <dgm:chPref val="3"/>
        </dgm:presLayoutVars>
      </dgm:prSet>
      <dgm:spPr/>
      <dgm:t>
        <a:bodyPr/>
        <a:lstStyle/>
        <a:p>
          <a:pPr rtl="1"/>
          <a:endParaRPr lang="ar-IQ"/>
        </a:p>
      </dgm:t>
    </dgm:pt>
    <dgm:pt modelId="{59EE1E9C-0EE3-4EC7-ACC0-EACC8D8DB245}" type="pres">
      <dgm:prSet presAssocID="{58B3888C-E016-4E81-9CA3-08D58FD25067}" presName="hierChild3" presStyleCnt="0"/>
      <dgm:spPr/>
    </dgm:pt>
    <dgm:pt modelId="{D84D8A24-1D35-4C6A-BC62-A13F2FFB6D91}" type="pres">
      <dgm:prSet presAssocID="{9A34C096-437B-4626-A282-CE3966AFE8AA}" presName="Name10" presStyleLbl="parChTrans1D2" presStyleIdx="1" presStyleCnt="2"/>
      <dgm:spPr/>
      <dgm:t>
        <a:bodyPr/>
        <a:lstStyle/>
        <a:p>
          <a:pPr rtl="1"/>
          <a:endParaRPr lang="ar-IQ"/>
        </a:p>
      </dgm:t>
    </dgm:pt>
    <dgm:pt modelId="{BD80BF1C-1A15-4F24-A4EE-C47C6F28EF73}" type="pres">
      <dgm:prSet presAssocID="{467B494D-6D50-4696-B747-46A01428F3D4}" presName="hierRoot2" presStyleCnt="0"/>
      <dgm:spPr/>
    </dgm:pt>
    <dgm:pt modelId="{23C18BB4-2A9C-4E16-9B97-6675DBF7EF1B}" type="pres">
      <dgm:prSet presAssocID="{467B494D-6D50-4696-B747-46A01428F3D4}" presName="composite2" presStyleCnt="0"/>
      <dgm:spPr/>
    </dgm:pt>
    <dgm:pt modelId="{75462025-3B88-4838-8B31-513D1BEFF8C4}" type="pres">
      <dgm:prSet presAssocID="{467B494D-6D50-4696-B747-46A01428F3D4}" presName="background2" presStyleLbl="node2" presStyleIdx="1" presStyleCnt="2"/>
      <dgm:spPr/>
    </dgm:pt>
    <dgm:pt modelId="{39B77985-22B6-4499-A844-69C58B63665D}" type="pres">
      <dgm:prSet presAssocID="{467B494D-6D50-4696-B747-46A01428F3D4}" presName="text2" presStyleLbl="fgAcc2" presStyleIdx="1" presStyleCnt="2">
        <dgm:presLayoutVars>
          <dgm:chPref val="3"/>
        </dgm:presLayoutVars>
      </dgm:prSet>
      <dgm:spPr/>
      <dgm:t>
        <a:bodyPr/>
        <a:lstStyle/>
        <a:p>
          <a:pPr rtl="1"/>
          <a:endParaRPr lang="ar-IQ"/>
        </a:p>
      </dgm:t>
    </dgm:pt>
    <dgm:pt modelId="{B227C242-5327-4B82-84AD-F4CA3EE916B3}" type="pres">
      <dgm:prSet presAssocID="{467B494D-6D50-4696-B747-46A01428F3D4}" presName="hierChild3" presStyleCnt="0"/>
      <dgm:spPr/>
    </dgm:pt>
  </dgm:ptLst>
  <dgm:cxnLst>
    <dgm:cxn modelId="{958F01CF-AB40-483C-ADBD-FF1148AD4B89}" type="presOf" srcId="{9A34C096-437B-4626-A282-CE3966AFE8AA}" destId="{D84D8A24-1D35-4C6A-BC62-A13F2FFB6D91}" srcOrd="0" destOrd="0" presId="urn:microsoft.com/office/officeart/2005/8/layout/hierarchy1"/>
    <dgm:cxn modelId="{E90CC364-6585-4BE8-8524-5EB6A6622BDF}" type="presOf" srcId="{467B494D-6D50-4696-B747-46A01428F3D4}" destId="{39B77985-22B6-4499-A844-69C58B63665D}" srcOrd="0" destOrd="0" presId="urn:microsoft.com/office/officeart/2005/8/layout/hierarchy1"/>
    <dgm:cxn modelId="{58B01F59-C864-4E1F-BEC0-F864E4E59F93}" type="presOf" srcId="{4C5CA0A0-5CFA-48AF-8CB0-964257F79F4F}" destId="{AE8005EF-004C-4AFE-B287-5072B8643A16}" srcOrd="0" destOrd="0" presId="urn:microsoft.com/office/officeart/2005/8/layout/hierarchy1"/>
    <dgm:cxn modelId="{2A0994D0-4F0D-4049-AA64-CE782E5BA606}" type="presOf" srcId="{58B3888C-E016-4E81-9CA3-08D58FD25067}" destId="{9BE185C7-F62D-43DA-A003-5E7D6E4F0246}" srcOrd="0" destOrd="0" presId="urn:microsoft.com/office/officeart/2005/8/layout/hierarchy1"/>
    <dgm:cxn modelId="{D100E02B-4F6A-4E46-95CF-4CE8085CF3F0}" type="presOf" srcId="{684B2349-8E71-4BB5-96F7-E8AAF61A2087}" destId="{136031A3-3B33-4D35-8588-9FEBC0E0CDCB}" srcOrd="0" destOrd="0" presId="urn:microsoft.com/office/officeart/2005/8/layout/hierarchy1"/>
    <dgm:cxn modelId="{2D9B0888-31EC-44A6-BE0C-11FF08F7955B}" srcId="{684B2349-8E71-4BB5-96F7-E8AAF61A2087}" destId="{5CA9C953-9A1B-491E-AB9E-5085E38A22FA}" srcOrd="0" destOrd="0" parTransId="{24239155-9B21-4F66-8463-8370AAB9DE32}" sibTransId="{B8123875-C1DA-490A-BE57-D2EAE51DFE93}"/>
    <dgm:cxn modelId="{5DB0F2CF-A9D3-4D50-B2C7-E84D70EEDDC8}" srcId="{5CA9C953-9A1B-491E-AB9E-5085E38A22FA}" destId="{58B3888C-E016-4E81-9CA3-08D58FD25067}" srcOrd="0" destOrd="0" parTransId="{4C5CA0A0-5CFA-48AF-8CB0-964257F79F4F}" sibTransId="{E6F1C9D6-7F52-424E-938C-B1F71CB50688}"/>
    <dgm:cxn modelId="{35DE0BBA-6A8B-48ED-A7E5-432FD95D208C}" srcId="{5CA9C953-9A1B-491E-AB9E-5085E38A22FA}" destId="{467B494D-6D50-4696-B747-46A01428F3D4}" srcOrd="1" destOrd="0" parTransId="{9A34C096-437B-4626-A282-CE3966AFE8AA}" sibTransId="{28B5FDC0-35E4-4484-8C5F-B6FB665617DB}"/>
    <dgm:cxn modelId="{174C37FA-B86B-4FB9-B49F-CCF9C522FBE3}" type="presOf" srcId="{5CA9C953-9A1B-491E-AB9E-5085E38A22FA}" destId="{862B1189-80DC-48B0-83D5-58021FA75FBC}" srcOrd="0" destOrd="0" presId="urn:microsoft.com/office/officeart/2005/8/layout/hierarchy1"/>
    <dgm:cxn modelId="{E6518513-370E-4AC3-A1E7-6232E51A0C30}" type="presParOf" srcId="{136031A3-3B33-4D35-8588-9FEBC0E0CDCB}" destId="{A644F19E-77BC-4575-801C-D4FFABA0F853}" srcOrd="0" destOrd="0" presId="urn:microsoft.com/office/officeart/2005/8/layout/hierarchy1"/>
    <dgm:cxn modelId="{69D25B44-DBDB-4353-BC8A-B653B928E180}" type="presParOf" srcId="{A644F19E-77BC-4575-801C-D4FFABA0F853}" destId="{2E48B85B-4427-4800-A32B-15A708DE68BB}" srcOrd="0" destOrd="0" presId="urn:microsoft.com/office/officeart/2005/8/layout/hierarchy1"/>
    <dgm:cxn modelId="{6F7E55E6-F3D6-43D4-80AD-7CFCB3E30ACE}" type="presParOf" srcId="{2E48B85B-4427-4800-A32B-15A708DE68BB}" destId="{9EF79755-5252-424B-B986-33F8C2AF5108}" srcOrd="0" destOrd="0" presId="urn:microsoft.com/office/officeart/2005/8/layout/hierarchy1"/>
    <dgm:cxn modelId="{A1E1673F-32A4-4E2E-9287-20A6F139CEB1}" type="presParOf" srcId="{2E48B85B-4427-4800-A32B-15A708DE68BB}" destId="{862B1189-80DC-48B0-83D5-58021FA75FBC}" srcOrd="1" destOrd="0" presId="urn:microsoft.com/office/officeart/2005/8/layout/hierarchy1"/>
    <dgm:cxn modelId="{3F61F1F1-DD48-4A84-B27C-5471C48AF7A3}" type="presParOf" srcId="{A644F19E-77BC-4575-801C-D4FFABA0F853}" destId="{DA6D5D47-C861-4FFE-AA34-44443F27B599}" srcOrd="1" destOrd="0" presId="urn:microsoft.com/office/officeart/2005/8/layout/hierarchy1"/>
    <dgm:cxn modelId="{A14F26F9-BEE7-4695-9DB4-A874F186E8F6}" type="presParOf" srcId="{DA6D5D47-C861-4FFE-AA34-44443F27B599}" destId="{AE8005EF-004C-4AFE-B287-5072B8643A16}" srcOrd="0" destOrd="0" presId="urn:microsoft.com/office/officeart/2005/8/layout/hierarchy1"/>
    <dgm:cxn modelId="{04AECF72-B3C0-45F3-AEDD-DB2526C52BF6}" type="presParOf" srcId="{DA6D5D47-C861-4FFE-AA34-44443F27B599}" destId="{71E6EADE-3253-4585-9E3C-4D5E57D1506E}" srcOrd="1" destOrd="0" presId="urn:microsoft.com/office/officeart/2005/8/layout/hierarchy1"/>
    <dgm:cxn modelId="{86CCBD87-B451-4A2E-9DF5-AD095622D432}" type="presParOf" srcId="{71E6EADE-3253-4585-9E3C-4D5E57D1506E}" destId="{49B2FC3B-FDF3-4AB2-9404-8F6BD004FD69}" srcOrd="0" destOrd="0" presId="urn:microsoft.com/office/officeart/2005/8/layout/hierarchy1"/>
    <dgm:cxn modelId="{388AC186-42B0-4138-AE30-AB83060D1C44}" type="presParOf" srcId="{49B2FC3B-FDF3-4AB2-9404-8F6BD004FD69}" destId="{2A997CAA-072F-44DA-8AB7-47E416D6785F}" srcOrd="0" destOrd="0" presId="urn:microsoft.com/office/officeart/2005/8/layout/hierarchy1"/>
    <dgm:cxn modelId="{291EE8DD-5CEE-4EC5-BA27-17255603C5A5}" type="presParOf" srcId="{49B2FC3B-FDF3-4AB2-9404-8F6BD004FD69}" destId="{9BE185C7-F62D-43DA-A003-5E7D6E4F0246}" srcOrd="1" destOrd="0" presId="urn:microsoft.com/office/officeart/2005/8/layout/hierarchy1"/>
    <dgm:cxn modelId="{1A3F3B2D-224B-4BF4-A5E3-14DE46CA29E1}" type="presParOf" srcId="{71E6EADE-3253-4585-9E3C-4D5E57D1506E}" destId="{59EE1E9C-0EE3-4EC7-ACC0-EACC8D8DB245}" srcOrd="1" destOrd="0" presId="urn:microsoft.com/office/officeart/2005/8/layout/hierarchy1"/>
    <dgm:cxn modelId="{CC71BF0E-DDE2-48A6-AB5C-42B7C79F1000}" type="presParOf" srcId="{DA6D5D47-C861-4FFE-AA34-44443F27B599}" destId="{D84D8A24-1D35-4C6A-BC62-A13F2FFB6D91}" srcOrd="2" destOrd="0" presId="urn:microsoft.com/office/officeart/2005/8/layout/hierarchy1"/>
    <dgm:cxn modelId="{4566A189-A2BE-45E3-BDDA-3CFBD3D5C98C}" type="presParOf" srcId="{DA6D5D47-C861-4FFE-AA34-44443F27B599}" destId="{BD80BF1C-1A15-4F24-A4EE-C47C6F28EF73}" srcOrd="3" destOrd="0" presId="urn:microsoft.com/office/officeart/2005/8/layout/hierarchy1"/>
    <dgm:cxn modelId="{9C5B848A-D7DA-4A01-9914-5DE5CFBD5CA7}" type="presParOf" srcId="{BD80BF1C-1A15-4F24-A4EE-C47C6F28EF73}" destId="{23C18BB4-2A9C-4E16-9B97-6675DBF7EF1B}" srcOrd="0" destOrd="0" presId="urn:microsoft.com/office/officeart/2005/8/layout/hierarchy1"/>
    <dgm:cxn modelId="{58554B12-D695-4B9C-AC25-2403696F2192}" type="presParOf" srcId="{23C18BB4-2A9C-4E16-9B97-6675DBF7EF1B}" destId="{75462025-3B88-4838-8B31-513D1BEFF8C4}" srcOrd="0" destOrd="0" presId="urn:microsoft.com/office/officeart/2005/8/layout/hierarchy1"/>
    <dgm:cxn modelId="{D4CDB865-19FB-4FA8-99FB-808AE144F2C2}" type="presParOf" srcId="{23C18BB4-2A9C-4E16-9B97-6675DBF7EF1B}" destId="{39B77985-22B6-4499-A844-69C58B63665D}" srcOrd="1" destOrd="0" presId="urn:microsoft.com/office/officeart/2005/8/layout/hierarchy1"/>
    <dgm:cxn modelId="{67C8CACF-590E-4CEE-85B4-9039844312D4}" type="presParOf" srcId="{BD80BF1C-1A15-4F24-A4EE-C47C6F28EF73}" destId="{B227C242-5327-4B82-84AD-F4CA3EE916B3}"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9AB3F4-171A-418C-9AA9-F1389FB8CDBC}">
      <dsp:nvSpPr>
        <dsp:cNvPr id="0" name=""/>
        <dsp:cNvSpPr/>
      </dsp:nvSpPr>
      <dsp:spPr>
        <a:xfrm>
          <a:off x="1585862" y="2152"/>
          <a:ext cx="5057875" cy="1291902"/>
        </a:xfrm>
        <a:prstGeom prst="roundRect">
          <a:avLst>
            <a:gd name="adj" fmla="val 10000"/>
          </a:avLst>
        </a:prstGeom>
        <a:no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55880" rIns="83820" bIns="55880" numCol="1" spcCol="1270" anchor="ctr" anchorCtr="0">
          <a:noAutofit/>
        </a:bodyPr>
        <a:lstStyle/>
        <a:p>
          <a:pPr lvl="0" algn="ctr" defTabSz="1955800" rtl="0">
            <a:lnSpc>
              <a:spcPct val="90000"/>
            </a:lnSpc>
            <a:spcBef>
              <a:spcPct val="0"/>
            </a:spcBef>
            <a:spcAft>
              <a:spcPct val="35000"/>
            </a:spcAft>
          </a:pPr>
          <a:r>
            <a:rPr lang="en-US" sz="4400" b="1" kern="1200" dirty="0" smtClean="0">
              <a:solidFill>
                <a:schemeClr val="tx1"/>
              </a:solidFill>
              <a:latin typeface="+mn-lt"/>
              <a:ea typeface="+mn-ea"/>
              <a:cs typeface="+mn-cs"/>
            </a:rPr>
            <a:t>Regulation of the arterial BP</a:t>
          </a:r>
          <a:endParaRPr lang="ar-IQ" sz="4400" kern="1200" dirty="0"/>
        </a:p>
      </dsp:txBody>
      <dsp:txXfrm>
        <a:off x="1585862" y="2152"/>
        <a:ext cx="5057875" cy="1291902"/>
      </dsp:txXfrm>
    </dsp:sp>
    <dsp:sp modelId="{3D2AC75D-D526-4A75-B112-D7DF86A04D31}">
      <dsp:nvSpPr>
        <dsp:cNvPr id="0" name=""/>
        <dsp:cNvSpPr/>
      </dsp:nvSpPr>
      <dsp:spPr>
        <a:xfrm>
          <a:off x="2091649" y="1294054"/>
          <a:ext cx="505787" cy="968926"/>
        </a:xfrm>
        <a:custGeom>
          <a:avLst/>
          <a:gdLst/>
          <a:ahLst/>
          <a:cxnLst/>
          <a:rect l="0" t="0" r="0" b="0"/>
          <a:pathLst>
            <a:path>
              <a:moveTo>
                <a:pt x="0" y="0"/>
              </a:moveTo>
              <a:lnTo>
                <a:pt x="0" y="968926"/>
              </a:lnTo>
              <a:lnTo>
                <a:pt x="505787"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F03C3B-3E80-4EAB-8303-FBE95DF6112F}">
      <dsp:nvSpPr>
        <dsp:cNvPr id="0" name=""/>
        <dsp:cNvSpPr/>
      </dsp:nvSpPr>
      <dsp:spPr>
        <a:xfrm>
          <a:off x="2597437"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865" tIns="41910" rIns="62865" bIns="41910" numCol="1" spcCol="1270" anchor="ctr" anchorCtr="0">
          <a:noAutofit/>
        </a:bodyPr>
        <a:lstStyle/>
        <a:p>
          <a:pPr lvl="0" algn="ctr" defTabSz="1466850" rtl="1">
            <a:lnSpc>
              <a:spcPct val="90000"/>
            </a:lnSpc>
            <a:spcBef>
              <a:spcPct val="0"/>
            </a:spcBef>
            <a:spcAft>
              <a:spcPct val="35000"/>
            </a:spcAft>
          </a:pPr>
          <a:r>
            <a:rPr lang="en-US" sz="3300" b="1" kern="1200" dirty="0" smtClean="0">
              <a:solidFill>
                <a:schemeClr val="tx1"/>
              </a:solidFill>
              <a:latin typeface="+mn-lt"/>
              <a:ea typeface="+mn-ea"/>
              <a:cs typeface="+mn-cs"/>
            </a:rPr>
            <a:t>short term regulation</a:t>
          </a:r>
          <a:endParaRPr lang="ar-IQ" sz="3300" kern="1200" dirty="0"/>
        </a:p>
      </dsp:txBody>
      <dsp:txXfrm>
        <a:off x="2597437" y="1617030"/>
        <a:ext cx="2067044" cy="1291902"/>
      </dsp:txXfrm>
    </dsp:sp>
    <dsp:sp modelId="{2F509836-19A2-43E8-9A96-A56FA3F1EDCF}">
      <dsp:nvSpPr>
        <dsp:cNvPr id="0" name=""/>
        <dsp:cNvSpPr/>
      </dsp:nvSpPr>
      <dsp:spPr>
        <a:xfrm>
          <a:off x="2091649" y="1294054"/>
          <a:ext cx="505787" cy="2583805"/>
        </a:xfrm>
        <a:custGeom>
          <a:avLst/>
          <a:gdLst/>
          <a:ahLst/>
          <a:cxnLst/>
          <a:rect l="0" t="0" r="0" b="0"/>
          <a:pathLst>
            <a:path>
              <a:moveTo>
                <a:pt x="0" y="0"/>
              </a:moveTo>
              <a:lnTo>
                <a:pt x="0" y="2583805"/>
              </a:lnTo>
              <a:lnTo>
                <a:pt x="505787"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25BE73-CF29-4A73-B78D-388810903237}">
      <dsp:nvSpPr>
        <dsp:cNvPr id="0" name=""/>
        <dsp:cNvSpPr/>
      </dsp:nvSpPr>
      <dsp:spPr>
        <a:xfrm>
          <a:off x="2597437"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865" tIns="41910" rIns="62865" bIns="41910" numCol="1" spcCol="1270" anchor="ctr" anchorCtr="0">
          <a:noAutofit/>
        </a:bodyPr>
        <a:lstStyle/>
        <a:p>
          <a:pPr lvl="0" algn="ctr" defTabSz="1466850" rtl="1">
            <a:lnSpc>
              <a:spcPct val="90000"/>
            </a:lnSpc>
            <a:spcBef>
              <a:spcPct val="0"/>
            </a:spcBef>
            <a:spcAft>
              <a:spcPct val="35000"/>
            </a:spcAft>
          </a:pPr>
          <a:r>
            <a:rPr lang="en-US" sz="3300" b="1" kern="1200" dirty="0" smtClean="0">
              <a:solidFill>
                <a:schemeClr val="tx1"/>
              </a:solidFill>
              <a:latin typeface="+mn-lt"/>
              <a:ea typeface="+mn-ea"/>
              <a:cs typeface="+mn-cs"/>
            </a:rPr>
            <a:t>long-term regulation </a:t>
          </a:r>
          <a:endParaRPr lang="ar-IQ" sz="3300" kern="1200" dirty="0"/>
        </a:p>
      </dsp:txBody>
      <dsp:txXfrm>
        <a:off x="2597437" y="3231908"/>
        <a:ext cx="2067044" cy="129190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84D8A24-1D35-4C6A-BC62-A13F2FFB6D91}">
      <dsp:nvSpPr>
        <dsp:cNvPr id="0" name=""/>
        <dsp:cNvSpPr/>
      </dsp:nvSpPr>
      <dsp:spPr>
        <a:xfrm>
          <a:off x="3950819" y="1938973"/>
          <a:ext cx="1672874" cy="575616"/>
        </a:xfrm>
        <a:custGeom>
          <a:avLst/>
          <a:gdLst/>
          <a:ahLst/>
          <a:cxnLst/>
          <a:rect l="0" t="0" r="0" b="0"/>
          <a:pathLst>
            <a:path>
              <a:moveTo>
                <a:pt x="0" y="0"/>
              </a:moveTo>
              <a:lnTo>
                <a:pt x="0" y="324008"/>
              </a:lnTo>
              <a:lnTo>
                <a:pt x="1672874" y="324008"/>
              </a:lnTo>
              <a:lnTo>
                <a:pt x="1672874" y="5756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8005EF-004C-4AFE-B287-5072B8643A16}">
      <dsp:nvSpPr>
        <dsp:cNvPr id="0" name=""/>
        <dsp:cNvSpPr/>
      </dsp:nvSpPr>
      <dsp:spPr>
        <a:xfrm>
          <a:off x="2304127" y="1938973"/>
          <a:ext cx="1646692" cy="575616"/>
        </a:xfrm>
        <a:custGeom>
          <a:avLst/>
          <a:gdLst/>
          <a:ahLst/>
          <a:cxnLst/>
          <a:rect l="0" t="0" r="0" b="0"/>
          <a:pathLst>
            <a:path>
              <a:moveTo>
                <a:pt x="1646692" y="0"/>
              </a:moveTo>
              <a:lnTo>
                <a:pt x="1646692" y="324008"/>
              </a:lnTo>
              <a:lnTo>
                <a:pt x="0" y="324008"/>
              </a:lnTo>
              <a:lnTo>
                <a:pt x="0" y="5756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F79755-5252-424B-B986-33F8C2AF5108}">
      <dsp:nvSpPr>
        <dsp:cNvPr id="0" name=""/>
        <dsp:cNvSpPr/>
      </dsp:nvSpPr>
      <dsp:spPr>
        <a:xfrm>
          <a:off x="928702" y="214307"/>
          <a:ext cx="6044233"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2B1189-80DC-48B0-83D5-58021FA75FBC}">
      <dsp:nvSpPr>
        <dsp:cNvPr id="0" name=""/>
        <dsp:cNvSpPr/>
      </dsp:nvSpPr>
      <dsp:spPr>
        <a:xfrm>
          <a:off x="1230481" y="500997"/>
          <a:ext cx="6044233"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en-US" sz="3600" b="1" kern="1200" dirty="0" err="1" smtClean="0"/>
            <a:t>Baroreceptors</a:t>
          </a:r>
          <a:r>
            <a:rPr lang="en-US" sz="3600" b="1" kern="1200" dirty="0" smtClean="0"/>
            <a:t/>
          </a:r>
          <a:br>
            <a:rPr lang="en-US" sz="3600" b="1" kern="1200" dirty="0" smtClean="0"/>
          </a:br>
          <a:endParaRPr lang="ar-IQ" sz="3600" kern="1200" dirty="0"/>
        </a:p>
      </dsp:txBody>
      <dsp:txXfrm>
        <a:off x="1230481" y="500997"/>
        <a:ext cx="6044233" cy="1724665"/>
      </dsp:txXfrm>
    </dsp:sp>
    <dsp:sp modelId="{2A997CAA-072F-44DA-8AB7-47E416D6785F}">
      <dsp:nvSpPr>
        <dsp:cNvPr id="0" name=""/>
        <dsp:cNvSpPr/>
      </dsp:nvSpPr>
      <dsp:spPr>
        <a:xfrm>
          <a:off x="946122" y="2514589"/>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E185C7-F62D-43DA-A003-5E7D6E4F0246}">
      <dsp:nvSpPr>
        <dsp:cNvPr id="0" name=""/>
        <dsp:cNvSpPr/>
      </dsp:nvSpPr>
      <dsp:spPr>
        <a:xfrm>
          <a:off x="1247901" y="2801279"/>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en-US" sz="3300" b="1" i="0" kern="1200" baseline="0" dirty="0" smtClean="0">
              <a:solidFill>
                <a:schemeClr val="tx1"/>
              </a:solidFill>
              <a:latin typeface="+mn-lt"/>
              <a:ea typeface="+mn-ea"/>
              <a:cs typeface="+mn-cs"/>
            </a:rPr>
            <a:t>high pressure receptors </a:t>
          </a:r>
          <a:endParaRPr lang="ar-IQ" sz="3300" kern="1200" dirty="0"/>
        </a:p>
      </dsp:txBody>
      <dsp:txXfrm>
        <a:off x="1247901" y="2801279"/>
        <a:ext cx="2716009" cy="1724665"/>
      </dsp:txXfrm>
    </dsp:sp>
    <dsp:sp modelId="{75462025-3B88-4838-8B31-513D1BEFF8C4}">
      <dsp:nvSpPr>
        <dsp:cNvPr id="0" name=""/>
        <dsp:cNvSpPr/>
      </dsp:nvSpPr>
      <dsp:spPr>
        <a:xfrm>
          <a:off x="4265689" y="2514589"/>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B77985-22B6-4499-A844-69C58B63665D}">
      <dsp:nvSpPr>
        <dsp:cNvPr id="0" name=""/>
        <dsp:cNvSpPr/>
      </dsp:nvSpPr>
      <dsp:spPr>
        <a:xfrm>
          <a:off x="4567468" y="2801279"/>
          <a:ext cx="2716009" cy="172466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rtl="1">
            <a:lnSpc>
              <a:spcPct val="90000"/>
            </a:lnSpc>
            <a:spcBef>
              <a:spcPct val="0"/>
            </a:spcBef>
            <a:spcAft>
              <a:spcPct val="35000"/>
            </a:spcAft>
          </a:pPr>
          <a:r>
            <a:rPr lang="en-US" sz="3300" b="1" i="0" kern="1200" baseline="0" dirty="0" smtClean="0">
              <a:solidFill>
                <a:schemeClr val="tx1"/>
              </a:solidFill>
              <a:latin typeface="+mn-lt"/>
              <a:ea typeface="+mn-ea"/>
              <a:cs typeface="+mn-cs"/>
            </a:rPr>
            <a:t>Low pressure receptors </a:t>
          </a:r>
          <a:endParaRPr lang="ar-IQ" sz="3300" kern="1200" dirty="0"/>
        </a:p>
      </dsp:txBody>
      <dsp:txXfrm>
        <a:off x="4567468" y="2801279"/>
        <a:ext cx="2716009" cy="172466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903A0A4-C672-4699-98E8-592AB09B60F3}" type="datetimeFigureOut">
              <a:rPr lang="ar-IQ" smtClean="0"/>
              <a:pPr/>
              <a:t>09/04/1439</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2550814-9111-4D46-9F75-3A0D65D83801}"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rtl="0"/>
            <a:r>
              <a:rPr lang="en-US" sz="1200" b="1" kern="1200" dirty="0" smtClean="0">
                <a:solidFill>
                  <a:schemeClr val="tx1"/>
                </a:solidFill>
                <a:latin typeface="+mn-lt"/>
                <a:ea typeface="+mn-ea"/>
                <a:cs typeface="+mn-cs"/>
              </a:rPr>
              <a:t>Regulation of the arterial BP:</a:t>
            </a:r>
            <a:endParaRPr lang="en-US" sz="1200" kern="1200" dirty="0" smtClean="0">
              <a:solidFill>
                <a:schemeClr val="tx1"/>
              </a:solidFill>
              <a:latin typeface="+mn-lt"/>
              <a:ea typeface="+mn-ea"/>
              <a:cs typeface="+mn-cs"/>
            </a:endParaRPr>
          </a:p>
          <a:p>
            <a:pPr algn="l" rtl="0"/>
            <a:r>
              <a:rPr lang="en-US" sz="1200" b="1" kern="1200" dirty="0" smtClean="0">
                <a:solidFill>
                  <a:schemeClr val="tx1"/>
                </a:solidFill>
                <a:latin typeface="+mn-lt"/>
                <a:ea typeface="+mn-ea"/>
                <a:cs typeface="+mn-cs"/>
              </a:rPr>
              <a:t> 2 types of regulatory  mechanisms:-</a:t>
            </a:r>
            <a:endParaRPr lang="en-US" sz="1200" kern="1200" dirty="0" smtClean="0">
              <a:solidFill>
                <a:schemeClr val="tx1"/>
              </a:solidFill>
              <a:latin typeface="+mn-lt"/>
              <a:ea typeface="+mn-ea"/>
              <a:cs typeface="+mn-cs"/>
            </a:endParaRPr>
          </a:p>
          <a:p>
            <a:pPr algn="l" rtl="0"/>
            <a:r>
              <a:rPr lang="en-US" sz="1200" b="1" kern="1200" dirty="0" smtClean="0">
                <a:solidFill>
                  <a:schemeClr val="tx1"/>
                </a:solidFill>
                <a:latin typeface="+mn-lt"/>
                <a:ea typeface="+mn-ea"/>
                <a:cs typeface="+mn-cs"/>
              </a:rPr>
              <a:t>1.  acute regulatory mechanism.:- (short term regulation)</a:t>
            </a:r>
            <a:endParaRPr lang="en-US" sz="1200" kern="1200" dirty="0" smtClean="0">
              <a:solidFill>
                <a:schemeClr val="tx1"/>
              </a:solidFill>
              <a:latin typeface="+mn-lt"/>
              <a:ea typeface="+mn-ea"/>
              <a:cs typeface="+mn-cs"/>
            </a:endParaRPr>
          </a:p>
          <a:p>
            <a:pPr algn="l" rtl="0"/>
            <a:r>
              <a:rPr lang="en-US" sz="1200" b="1" kern="1200" dirty="0" smtClean="0">
                <a:solidFill>
                  <a:schemeClr val="tx1"/>
                </a:solidFill>
                <a:latin typeface="+mn-lt"/>
                <a:ea typeface="+mn-ea"/>
                <a:cs typeface="+mn-cs"/>
              </a:rPr>
              <a:t>this mechanism  works to regulate the B.P. within seconds or minutes . &amp; it is the (</a:t>
            </a:r>
            <a:r>
              <a:rPr lang="en-US" sz="1200" b="1" kern="1200" dirty="0" err="1" smtClean="0">
                <a:solidFill>
                  <a:schemeClr val="tx1"/>
                </a:solidFill>
                <a:latin typeface="+mn-lt"/>
                <a:ea typeface="+mn-ea"/>
                <a:cs typeface="+mn-cs"/>
              </a:rPr>
              <a:t>baroreceptor</a:t>
            </a:r>
            <a:r>
              <a:rPr lang="en-US" sz="1200" b="1" kern="1200" dirty="0" smtClean="0">
                <a:solidFill>
                  <a:schemeClr val="tx1"/>
                </a:solidFill>
                <a:latin typeface="+mn-lt"/>
                <a:ea typeface="+mn-ea"/>
                <a:cs typeface="+mn-cs"/>
              </a:rPr>
              <a:t> mechanism).</a:t>
            </a:r>
            <a:endParaRPr lang="en-US" sz="1200" kern="1200" dirty="0" smtClean="0">
              <a:solidFill>
                <a:schemeClr val="tx1"/>
              </a:solidFill>
              <a:latin typeface="+mn-lt"/>
              <a:ea typeface="+mn-ea"/>
              <a:cs typeface="+mn-cs"/>
            </a:endParaRPr>
          </a:p>
          <a:p>
            <a:pPr algn="l" rtl="0"/>
            <a:r>
              <a:rPr lang="en-US" sz="1200" b="1" kern="1200" dirty="0" smtClean="0">
                <a:solidFill>
                  <a:schemeClr val="tx1"/>
                </a:solidFill>
                <a:latin typeface="+mn-lt"/>
                <a:ea typeface="+mn-ea"/>
                <a:cs typeface="+mn-cs"/>
              </a:rPr>
              <a:t>2.chronic control of B.P (long-term regulation )</a:t>
            </a:r>
            <a:endParaRPr lang="en-US" sz="1200" kern="1200" dirty="0" smtClean="0">
              <a:solidFill>
                <a:schemeClr val="tx1"/>
              </a:solidFill>
              <a:latin typeface="+mn-lt"/>
              <a:ea typeface="+mn-ea"/>
              <a:cs typeface="+mn-cs"/>
            </a:endParaRPr>
          </a:p>
          <a:p>
            <a:pPr algn="l" rtl="0"/>
            <a:r>
              <a:rPr lang="en-US" sz="1200" b="1" kern="1200" dirty="0" smtClean="0">
                <a:solidFill>
                  <a:schemeClr val="tx1"/>
                </a:solidFill>
                <a:latin typeface="+mn-lt"/>
                <a:ea typeface="+mn-ea"/>
                <a:cs typeface="+mn-cs"/>
              </a:rPr>
              <a:t>this mechanism works within hours, days ,weeks or years. &amp; it is called (the </a:t>
            </a:r>
            <a:r>
              <a:rPr lang="en-US" sz="1200" b="1" kern="1200" dirty="0" err="1" smtClean="0">
                <a:solidFill>
                  <a:schemeClr val="tx1"/>
                </a:solidFill>
                <a:latin typeface="+mn-lt"/>
                <a:ea typeface="+mn-ea"/>
                <a:cs typeface="+mn-cs"/>
              </a:rPr>
              <a:t>renin</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angiotensin</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Aldosteron</a:t>
            </a:r>
            <a:r>
              <a:rPr lang="en-US" sz="1200" b="1" kern="1200" dirty="0" smtClean="0">
                <a:solidFill>
                  <a:schemeClr val="tx1"/>
                </a:solidFill>
                <a:latin typeface="+mn-lt"/>
                <a:ea typeface="+mn-ea"/>
                <a:cs typeface="+mn-cs"/>
              </a:rPr>
              <a:t> system).</a:t>
            </a:r>
            <a:endParaRPr lang="en-US" sz="1200" kern="1200" dirty="0" smtClean="0">
              <a:solidFill>
                <a:schemeClr val="tx1"/>
              </a:solidFill>
              <a:latin typeface="+mn-lt"/>
              <a:ea typeface="+mn-ea"/>
              <a:cs typeface="+mn-cs"/>
            </a:endParaRPr>
          </a:p>
          <a:p>
            <a:pPr algn="l" rtl="0"/>
            <a:endParaRPr lang="ar-IQ"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a:t>
            </a:fld>
            <a:endParaRPr lang="ar-IQ"/>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rtl="0"/>
            <a:endParaRPr lang="ar-IQ" sz="1200" kern="1200" baseline="0" dirty="0" smtClean="0">
              <a:solidFill>
                <a:schemeClr val="tx1"/>
              </a:solidFill>
              <a:latin typeface="+mn-lt"/>
              <a:ea typeface="+mn-ea"/>
              <a:cs typeface="+mn-cs"/>
            </a:endParaRPr>
          </a:p>
          <a:p>
            <a:pPr algn="l" rtl="0"/>
            <a:r>
              <a:rPr lang="en-US" sz="1200" b="1" kern="1200" baseline="0" dirty="0" smtClean="0">
                <a:solidFill>
                  <a:schemeClr val="tx1"/>
                </a:solidFill>
                <a:latin typeface="+mn-lt"/>
                <a:ea typeface="+mn-ea"/>
                <a:cs typeface="+mn-cs"/>
              </a:rPr>
              <a:t>Control of arterial pressure by the carotid &amp; aortic </a:t>
            </a:r>
            <a:r>
              <a:rPr lang="en-US" sz="1200" b="1" kern="1200" baseline="0" dirty="0" err="1" smtClean="0">
                <a:solidFill>
                  <a:schemeClr val="tx1"/>
                </a:solidFill>
                <a:latin typeface="+mn-lt"/>
                <a:ea typeface="+mn-ea"/>
                <a:cs typeface="+mn-cs"/>
              </a:rPr>
              <a:t>chemoreceptors</a:t>
            </a:r>
            <a:r>
              <a:rPr lang="en-US" sz="1200" b="1" kern="1200" baseline="0" dirty="0" smtClean="0">
                <a:solidFill>
                  <a:schemeClr val="tx1"/>
                </a:solidFill>
                <a:latin typeface="+mn-lt"/>
                <a:ea typeface="+mn-ea"/>
                <a:cs typeface="+mn-cs"/>
              </a:rPr>
              <a:t>  (effect of oxygen lack on arterial pressure): </a:t>
            </a:r>
          </a:p>
          <a:p>
            <a:pPr algn="l" rtl="0"/>
            <a:r>
              <a:rPr lang="en-US" sz="1200" b="1" kern="1200" baseline="0" dirty="0" smtClean="0">
                <a:solidFill>
                  <a:schemeClr val="tx1"/>
                </a:solidFill>
                <a:latin typeface="+mn-lt"/>
                <a:ea typeface="+mn-ea"/>
                <a:cs typeface="+mn-cs"/>
              </a:rPr>
              <a:t>The </a:t>
            </a:r>
            <a:r>
              <a:rPr lang="en-US" sz="1200" b="1" kern="1200" baseline="0" dirty="0" err="1" smtClean="0">
                <a:solidFill>
                  <a:schemeClr val="tx1"/>
                </a:solidFill>
                <a:latin typeface="+mn-lt"/>
                <a:ea typeface="+mn-ea"/>
                <a:cs typeface="+mn-cs"/>
              </a:rPr>
              <a:t>chemoreceptors</a:t>
            </a:r>
            <a:r>
              <a:rPr lang="en-US" sz="1200" b="1" kern="1200" baseline="0" dirty="0" smtClean="0">
                <a:solidFill>
                  <a:schemeClr val="tx1"/>
                </a:solidFill>
                <a:latin typeface="+mn-lt"/>
                <a:ea typeface="+mn-ea"/>
                <a:cs typeface="+mn-cs"/>
              </a:rPr>
              <a:t> are located in the carotid &amp; aortic bodies, &amp; when excited , transmit impulses by nerve fibers pass along with the fibers from the </a:t>
            </a:r>
            <a:r>
              <a:rPr lang="en-US" sz="1200" b="1" kern="1200" baseline="0" dirty="0" err="1" smtClean="0">
                <a:solidFill>
                  <a:schemeClr val="tx1"/>
                </a:solidFill>
                <a:latin typeface="+mn-lt"/>
                <a:ea typeface="+mn-ea"/>
                <a:cs typeface="+mn-cs"/>
              </a:rPr>
              <a:t>baroreceptors</a:t>
            </a:r>
            <a:r>
              <a:rPr lang="en-US" sz="1200" b="1" kern="1200" baseline="0" dirty="0" smtClean="0">
                <a:solidFill>
                  <a:schemeClr val="tx1"/>
                </a:solidFill>
                <a:latin typeface="+mn-lt"/>
                <a:ea typeface="+mn-ea"/>
                <a:cs typeface="+mn-cs"/>
              </a:rPr>
              <a:t> to the vasomotor center. </a:t>
            </a:r>
          </a:p>
          <a:p>
            <a:pPr algn="l" rtl="0"/>
            <a:r>
              <a:rPr lang="en-US" sz="1200" b="1" kern="1200" baseline="0" dirty="0" smtClean="0">
                <a:solidFill>
                  <a:schemeClr val="tx1"/>
                </a:solidFill>
                <a:latin typeface="+mn-lt"/>
                <a:ea typeface="+mn-ea"/>
                <a:cs typeface="+mn-cs"/>
              </a:rPr>
              <a:t>When the blood pressure is decreased below 80mmHg ,there will be decrease in blood flow to these receptors , which lead to decrease in O2 supply &amp; increase in Co2 &amp;H+ concentration ,so these receptors will send signals to the vasomotor area &amp; stimulate elevation of blood pressure. </a:t>
            </a:r>
            <a:endParaRPr lang="ar-IQ"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10</a:t>
            </a:fld>
            <a:endParaRPr lang="ar-IQ"/>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1" u="sng" dirty="0" smtClean="0">
                <a:solidFill>
                  <a:prstClr val="black"/>
                </a:solidFill>
                <a:latin typeface="Times New Roman" panose="02020603050405020304" pitchFamily="18" charset="0"/>
              </a:rPr>
              <a:t>Structure of </a:t>
            </a:r>
            <a:r>
              <a:rPr lang="en-US" altLang="en-US" sz="1200" b="1" u="sng" dirty="0" err="1" smtClean="0">
                <a:solidFill>
                  <a:prstClr val="black"/>
                </a:solidFill>
                <a:latin typeface="Times New Roman" panose="02020603050405020304" pitchFamily="18" charset="0"/>
              </a:rPr>
              <a:t>nephron</a:t>
            </a:r>
            <a:endParaRPr lang="ar-IQ" sz="1200" b="1" u="sng" dirty="0" smtClean="0"/>
          </a:p>
          <a:p>
            <a:pPr algn="l" rtl="0"/>
            <a:r>
              <a:rPr lang="en-US" b="1" dirty="0" smtClean="0"/>
              <a:t>The </a:t>
            </a:r>
            <a:r>
              <a:rPr lang="en-US" b="1" dirty="0" err="1" smtClean="0"/>
              <a:t>nephron</a:t>
            </a:r>
            <a:r>
              <a:rPr lang="en-US" b="1" dirty="0" smtClean="0"/>
              <a:t> is the basic structural and functional unit of the kidney. Each </a:t>
            </a:r>
            <a:r>
              <a:rPr lang="en-US" b="1" dirty="0" err="1" smtClean="0"/>
              <a:t>nephron</a:t>
            </a:r>
            <a:r>
              <a:rPr lang="en-US" b="1" dirty="0" smtClean="0"/>
              <a:t> is composed of 2 parts the "renal corpuscle“</a:t>
            </a:r>
            <a:r>
              <a:rPr lang="en-US" b="1" baseline="0" dirty="0" smtClean="0"/>
              <a:t> </a:t>
            </a:r>
            <a:r>
              <a:rPr lang="en-US" b="1" dirty="0" smtClean="0"/>
              <a:t>and the "renal tubule“ </a:t>
            </a:r>
          </a:p>
          <a:p>
            <a:pPr algn="l" rtl="0">
              <a:buFont typeface="Arial" pitchFamily="34" charset="0"/>
              <a:buChar char="•"/>
            </a:pPr>
            <a:r>
              <a:rPr lang="en-US" b="1" dirty="0" smtClean="0"/>
              <a:t>Renal corpuscle (or </a:t>
            </a:r>
            <a:r>
              <a:rPr lang="en-US" b="1" dirty="0" err="1" smtClean="0"/>
              <a:t>Malpighian</a:t>
            </a:r>
            <a:r>
              <a:rPr lang="en-US" b="1" dirty="0" smtClean="0"/>
              <a:t> corpuscle)</a:t>
            </a:r>
          </a:p>
          <a:p>
            <a:pPr algn="l" rtl="0">
              <a:buFont typeface="Arial" pitchFamily="34" charset="0"/>
              <a:buNone/>
            </a:pPr>
            <a:r>
              <a:rPr lang="en-US" b="1" baseline="0" dirty="0" smtClean="0"/>
              <a:t>      is c</a:t>
            </a:r>
            <a:r>
              <a:rPr lang="en-US" b="1" dirty="0" smtClean="0"/>
              <a:t>omposed of a </a:t>
            </a:r>
            <a:r>
              <a:rPr lang="en-US" b="1" dirty="0" err="1" smtClean="0"/>
              <a:t>glomerulus</a:t>
            </a:r>
            <a:r>
              <a:rPr lang="en-US" b="1" dirty="0" smtClean="0"/>
              <a:t> and the Bowman's capsule</a:t>
            </a:r>
          </a:p>
          <a:p>
            <a:pPr algn="l" rtl="0">
              <a:buFont typeface="Arial" pitchFamily="34" charset="0"/>
              <a:buChar char="•"/>
            </a:pPr>
            <a:r>
              <a:rPr lang="en-US" b="1" dirty="0" smtClean="0"/>
              <a:t>Renal tubules</a:t>
            </a:r>
          </a:p>
          <a:p>
            <a:pPr algn="l" rtl="0"/>
            <a:r>
              <a:rPr lang="en-US" b="1" dirty="0" smtClean="0"/>
              <a:t>     The components of the renal tubules are: </a:t>
            </a:r>
          </a:p>
          <a:p>
            <a:pPr marL="228600" indent="-228600" algn="l" rtl="0">
              <a:buFont typeface="+mj-lt"/>
              <a:buAutoNum type="arabicPeriod"/>
            </a:pPr>
            <a:r>
              <a:rPr lang="en-US" b="1" dirty="0" smtClean="0"/>
              <a:t>Proximal convoluted tubule </a:t>
            </a:r>
          </a:p>
          <a:p>
            <a:pPr marL="228600" indent="-228600" algn="l" rtl="0">
              <a:buFont typeface="+mj-lt"/>
              <a:buAutoNum type="arabicPeriod"/>
            </a:pPr>
            <a:r>
              <a:rPr lang="en-US" b="1" dirty="0" smtClean="0"/>
              <a:t>Loop of </a:t>
            </a:r>
            <a:r>
              <a:rPr lang="en-US" b="1" dirty="0" err="1" smtClean="0"/>
              <a:t>Henle</a:t>
            </a:r>
            <a:r>
              <a:rPr lang="en-US" b="1" dirty="0" smtClean="0"/>
              <a:t> (U</a:t>
            </a:r>
            <a:r>
              <a:rPr lang="en-US" b="1" baseline="0" dirty="0" smtClean="0"/>
              <a:t> shaped)</a:t>
            </a:r>
            <a:endParaRPr lang="en-US" b="1" dirty="0" smtClean="0"/>
          </a:p>
          <a:p>
            <a:pPr marL="228600" indent="-228600" algn="l" rtl="0">
              <a:buFont typeface="+mj-lt"/>
              <a:buAutoNum type="arabicPeriod"/>
            </a:pPr>
            <a:r>
              <a:rPr lang="en-US" b="1" dirty="0" smtClean="0"/>
              <a:t>Distal convoluted tubule</a:t>
            </a:r>
            <a:endParaRPr lang="ar-IQ" b="1"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12</a:t>
            </a:fld>
            <a:endParaRPr lang="ar-IQ"/>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fontScale="925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 </a:t>
            </a:r>
            <a:r>
              <a:rPr lang="en-US" b="1" u="sng" dirty="0" err="1" smtClean="0"/>
              <a:t>juxtaglomerular</a:t>
            </a:r>
            <a:r>
              <a:rPr lang="en-US" b="1" u="sng" dirty="0" smtClean="0"/>
              <a:t> apparatus</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Consists</a:t>
            </a:r>
            <a:r>
              <a:rPr lang="en-US" b="1" baseline="0" dirty="0" smtClean="0"/>
              <a:t> from</a:t>
            </a:r>
            <a:r>
              <a:rPr lang="en-US" b="1" dirty="0" smtClean="0"/>
              <a:t> the macula </a:t>
            </a:r>
            <a:r>
              <a:rPr lang="en-US" b="1" dirty="0" err="1" smtClean="0"/>
              <a:t>densa</a:t>
            </a:r>
            <a:r>
              <a:rPr lang="en-US" b="1" dirty="0" smtClean="0"/>
              <a:t>, The </a:t>
            </a:r>
            <a:r>
              <a:rPr lang="en-US" b="1" dirty="0" err="1" smtClean="0"/>
              <a:t>lacis</a:t>
            </a:r>
            <a:r>
              <a:rPr lang="en-US" b="1" dirty="0" smtClean="0"/>
              <a:t> cells</a:t>
            </a:r>
            <a:r>
              <a:rPr lang="en-US" b="1" baseline="0" dirty="0" smtClean="0"/>
              <a:t> </a:t>
            </a:r>
            <a:r>
              <a:rPr lang="en-US" b="1" dirty="0" smtClean="0"/>
              <a:t>and</a:t>
            </a:r>
            <a:r>
              <a:rPr lang="en-US" b="1" baseline="0" dirty="0" smtClean="0"/>
              <a:t> </a:t>
            </a:r>
            <a:r>
              <a:rPr lang="en-US" b="1" dirty="0" smtClean="0"/>
              <a:t>the</a:t>
            </a:r>
            <a:r>
              <a:rPr lang="en-US" b="1" baseline="0" dirty="0" smtClean="0"/>
              <a:t> </a:t>
            </a:r>
            <a:r>
              <a:rPr lang="en-US" b="1" dirty="0" err="1" smtClean="0"/>
              <a:t>juxtaglomerular</a:t>
            </a:r>
            <a:r>
              <a:rPr lang="en-US" b="1" dirty="0" smtClean="0"/>
              <a:t>  cells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smtClean="0"/>
              <a:t>1. Macula </a:t>
            </a:r>
            <a:r>
              <a:rPr lang="en-US" b="1" u="sng" dirty="0" err="1" smtClean="0"/>
              <a:t>densa</a:t>
            </a:r>
            <a:endParaRPr lang="en-US" b="1" u="sng"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At the point where the afferent arteriole enters the </a:t>
            </a:r>
            <a:r>
              <a:rPr lang="en-US" b="1" dirty="0" err="1" smtClean="0"/>
              <a:t>glomerulus</a:t>
            </a:r>
            <a:r>
              <a:rPr lang="en-US" b="1" baseline="0" dirty="0" smtClean="0"/>
              <a:t> </a:t>
            </a:r>
            <a:r>
              <a:rPr lang="en-US" b="1" dirty="0" smtClean="0"/>
              <a:t>and the efferent arteriole leaves it, the tubule of the </a:t>
            </a:r>
            <a:r>
              <a:rPr lang="en-US" b="1" dirty="0" err="1" smtClean="0"/>
              <a:t>nephron</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touches the arterioles of the </a:t>
            </a:r>
            <a:r>
              <a:rPr lang="en-US" b="1" dirty="0" err="1" smtClean="0"/>
              <a:t>glomerulus</a:t>
            </a:r>
            <a:r>
              <a:rPr lang="en-US" b="1" dirty="0" smtClean="0"/>
              <a:t> from which it</a:t>
            </a:r>
            <a:r>
              <a:rPr lang="en-US" b="1" baseline="0" dirty="0" smtClean="0"/>
              <a:t> </a:t>
            </a:r>
            <a:r>
              <a:rPr lang="en-US" b="1" dirty="0" smtClean="0"/>
              <a:t>arose. At this location, which marks the start of the distal convolution,</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there is a modified region of tubular epithelium</a:t>
            </a:r>
            <a:r>
              <a:rPr lang="en-US" b="1" baseline="0" dirty="0" smtClean="0"/>
              <a:t> </a:t>
            </a:r>
            <a:r>
              <a:rPr lang="en-US" b="1" dirty="0" smtClean="0"/>
              <a:t>called the macula </a:t>
            </a:r>
            <a:r>
              <a:rPr lang="en-US" b="1" dirty="0" err="1" smtClean="0"/>
              <a:t>densa</a:t>
            </a:r>
            <a:r>
              <a:rPr lang="en-US" b="1" dirty="0" smtClean="0"/>
              <a:t>. The macula </a:t>
            </a:r>
            <a:r>
              <a:rPr lang="en-US" b="1" dirty="0" err="1" smtClean="0"/>
              <a:t>densa</a:t>
            </a:r>
            <a:r>
              <a:rPr lang="en-US" b="1" dirty="0" smtClean="0"/>
              <a:t> is in</a:t>
            </a:r>
            <a:r>
              <a:rPr lang="en-US" b="1" baseline="0" dirty="0" smtClean="0"/>
              <a:t> </a:t>
            </a:r>
            <a:r>
              <a:rPr lang="en-US" b="1" dirty="0" smtClean="0"/>
              <a:t>close proximity to the JG cells. </a:t>
            </a:r>
          </a:p>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smtClean="0"/>
              <a:t>2. The</a:t>
            </a:r>
            <a:r>
              <a:rPr lang="en-US" b="1" u="sng" baseline="0" dirty="0" smtClean="0"/>
              <a:t> </a:t>
            </a:r>
            <a:r>
              <a:rPr lang="en-US" b="1" u="sng" dirty="0" err="1" smtClean="0"/>
              <a:t>juxtaglomerular</a:t>
            </a:r>
            <a:r>
              <a:rPr lang="en-US" b="1" u="sng" dirty="0" smtClean="0"/>
              <a:t> </a:t>
            </a:r>
            <a:r>
              <a:rPr lang="en-US" b="1" u="sng" baseline="0" dirty="0" smtClean="0"/>
              <a:t> </a:t>
            </a:r>
            <a:r>
              <a:rPr lang="en-US" b="1" u="sng" dirty="0" smtClean="0"/>
              <a:t>cells </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The </a:t>
            </a:r>
            <a:r>
              <a:rPr lang="en-US" b="1" u="none" dirty="0" smtClean="0"/>
              <a:t>JG cells </a:t>
            </a:r>
            <a:r>
              <a:rPr lang="en-US" b="1" dirty="0" smtClean="0"/>
              <a:t>are modified smooth</a:t>
            </a:r>
            <a:r>
              <a:rPr lang="en-US" b="1" baseline="0" dirty="0" smtClean="0"/>
              <a:t> </a:t>
            </a:r>
            <a:r>
              <a:rPr lang="en-US" b="1" dirty="0" smtClean="0"/>
              <a:t>muscle cells located in the walls of the afferent arterioles.</a:t>
            </a:r>
            <a:r>
              <a:rPr lang="en-US" b="1"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1" u="sng" baseline="0" dirty="0" smtClean="0"/>
              <a:t>3. </a:t>
            </a:r>
            <a:r>
              <a:rPr lang="en-US" b="1" u="sng" dirty="0" err="1" smtClean="0"/>
              <a:t>lacis</a:t>
            </a:r>
            <a:r>
              <a:rPr lang="en-US" b="1" u="sng" dirty="0" smtClean="0"/>
              <a:t> cells </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are located in the junction</a:t>
            </a:r>
            <a:r>
              <a:rPr lang="en-US" b="1" baseline="0" dirty="0" smtClean="0"/>
              <a:t> </a:t>
            </a:r>
            <a:r>
              <a:rPr lang="en-US" b="1" dirty="0" smtClean="0"/>
              <a:t>between the afferent and efferent arterioles, but its significance</a:t>
            </a:r>
            <a:r>
              <a:rPr lang="en-US" b="1" baseline="0" dirty="0" smtClean="0"/>
              <a:t> </a:t>
            </a:r>
            <a:r>
              <a:rPr lang="en-US" b="1" dirty="0" smtClean="0"/>
              <a:t>in this location is unknown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u="sng" dirty="0" err="1" smtClean="0"/>
              <a:t>Renin</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 </a:t>
            </a:r>
            <a:r>
              <a:rPr lang="en-US" b="1" u="none" dirty="0" err="1" smtClean="0"/>
              <a:t>Renin</a:t>
            </a:r>
            <a:r>
              <a:rPr lang="en-US" b="1" dirty="0" smtClean="0"/>
              <a:t> is synthesized and stored in an inactive form</a:t>
            </a:r>
            <a:r>
              <a:rPr lang="en-US" b="1" baseline="0" dirty="0" smtClean="0"/>
              <a:t> </a:t>
            </a:r>
            <a:r>
              <a:rPr lang="en-US" b="1" dirty="0" smtClean="0"/>
              <a:t>called </a:t>
            </a:r>
            <a:r>
              <a:rPr lang="en-US" b="1" dirty="0" err="1" smtClean="0"/>
              <a:t>prorenin</a:t>
            </a:r>
            <a:r>
              <a:rPr lang="en-US" b="1" dirty="0" smtClean="0"/>
              <a:t> in the </a:t>
            </a:r>
            <a:r>
              <a:rPr lang="en-US" b="1" dirty="0" err="1" smtClean="0"/>
              <a:t>juxtaglomerular</a:t>
            </a:r>
            <a:r>
              <a:rPr lang="en-US" b="1" dirty="0" smtClean="0"/>
              <a:t> cells (JG cells)</a:t>
            </a:r>
            <a:r>
              <a:rPr lang="en-US" b="1" baseline="0" dirty="0" smtClean="0"/>
              <a:t> </a:t>
            </a:r>
            <a:r>
              <a:rPr lang="en-US" b="1" dirty="0" smtClean="0"/>
              <a:t>of the kidneys. </a:t>
            </a:r>
            <a:r>
              <a:rPr lang="en-US" b="1" baseline="0" dirty="0" err="1" smtClean="0"/>
              <a:t>Renin</a:t>
            </a:r>
            <a:r>
              <a:rPr lang="en-US" b="1" baseline="0" dirty="0" smtClean="0"/>
              <a:t> secretion increases when arteriolar pressure at the level of the JG cells decrease. </a:t>
            </a:r>
            <a:r>
              <a:rPr lang="en-US" b="1" dirty="0" smtClean="0"/>
              <a:t>Another </a:t>
            </a:r>
            <a:r>
              <a:rPr lang="en-US" b="1" dirty="0" err="1" smtClean="0"/>
              <a:t>renin</a:t>
            </a:r>
            <a:r>
              <a:rPr lang="en-US" b="1" dirty="0" smtClean="0"/>
              <a:t>-regulating sensor is in the macula </a:t>
            </a:r>
            <a:r>
              <a:rPr lang="en-US" b="1" dirty="0" err="1" smtClean="0"/>
              <a:t>densa</a:t>
            </a:r>
            <a:r>
              <a:rPr lang="en-US" b="1" dirty="0" smtClean="0"/>
              <a:t>.</a:t>
            </a:r>
            <a:r>
              <a:rPr lang="en-US" b="1" baseline="0" dirty="0" smtClean="0"/>
              <a:t> </a:t>
            </a:r>
            <a:r>
              <a:rPr lang="en-US" b="1" dirty="0" err="1" smtClean="0"/>
              <a:t>Renin</a:t>
            </a:r>
            <a:r>
              <a:rPr lang="en-US" b="1" dirty="0" smtClean="0"/>
              <a:t> secretion increase when the amount of Na+</a:t>
            </a:r>
            <a:r>
              <a:rPr lang="en-US" b="1" baseline="0" dirty="0" smtClean="0"/>
              <a:t> </a:t>
            </a:r>
            <a:r>
              <a:rPr lang="en-US" b="1" dirty="0" smtClean="0"/>
              <a:t>and </a:t>
            </a:r>
            <a:r>
              <a:rPr lang="en-US" b="1" dirty="0" err="1" smtClean="0"/>
              <a:t>Cl</a:t>
            </a:r>
            <a:r>
              <a:rPr lang="en-US" b="1" dirty="0" smtClean="0"/>
              <a:t>– entering the distal renal tubules decreases.</a:t>
            </a:r>
            <a:r>
              <a:rPr lang="en-US" b="1" baseline="0" dirty="0" smtClean="0"/>
              <a:t> Most of the </a:t>
            </a:r>
            <a:r>
              <a:rPr lang="en-US" b="1" baseline="0" dirty="0" err="1" smtClean="0"/>
              <a:t>renin</a:t>
            </a:r>
            <a:r>
              <a:rPr lang="en-US" b="1" baseline="0" dirty="0" smtClean="0"/>
              <a:t> enters the renal blood and then passes out of the kidneys to circulate throughout the entire body. </a:t>
            </a:r>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13</a:t>
            </a:fld>
            <a:endParaRPr lang="ar-IQ"/>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err="1" smtClean="0"/>
              <a:t>Renin</a:t>
            </a:r>
            <a:r>
              <a:rPr lang="en-US" b="1" baseline="0" dirty="0" smtClean="0"/>
              <a:t> acts </a:t>
            </a:r>
            <a:r>
              <a:rPr lang="en-US" b="1" baseline="0" dirty="0" err="1" smtClean="0"/>
              <a:t>enzymatically</a:t>
            </a:r>
            <a:r>
              <a:rPr lang="en-US" b="1" baseline="0" dirty="0" smtClean="0"/>
              <a:t> on another plasma protein  called </a:t>
            </a:r>
            <a:r>
              <a:rPr lang="en-US" b="1" baseline="0" dirty="0" err="1" smtClean="0"/>
              <a:t>angiotensinogen</a:t>
            </a:r>
            <a:r>
              <a:rPr lang="en-US" b="1" baseline="0" dirty="0" smtClean="0"/>
              <a:t> (produced by the liver) to release </a:t>
            </a:r>
            <a:r>
              <a:rPr lang="en-US" b="1" baseline="0" dirty="0" err="1" smtClean="0"/>
              <a:t>angiotensin</a:t>
            </a:r>
            <a:r>
              <a:rPr lang="en-US" b="1" baseline="0" dirty="0" smtClean="0"/>
              <a:t> I. </a:t>
            </a:r>
            <a:endParaRPr lang="ar-IQ"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14</a:t>
            </a:fld>
            <a:endParaRPr lang="ar-IQ"/>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Within a few seconds to minutes </a:t>
            </a:r>
            <a:r>
              <a:rPr lang="en-US" sz="1200" b="1" kern="1200" baseline="0" dirty="0" err="1" smtClean="0">
                <a:solidFill>
                  <a:schemeClr val="tx1"/>
                </a:solidFill>
                <a:latin typeface="+mn-lt"/>
                <a:ea typeface="+mn-ea"/>
                <a:cs typeface="+mn-cs"/>
              </a:rPr>
              <a:t>angiotensin</a:t>
            </a:r>
            <a:r>
              <a:rPr lang="en-US" sz="1200" b="1" kern="1200" baseline="0" dirty="0" smtClean="0">
                <a:solidFill>
                  <a:schemeClr val="tx1"/>
                </a:solidFill>
                <a:latin typeface="+mn-lt"/>
                <a:ea typeface="+mn-ea"/>
                <a:cs typeface="+mn-cs"/>
              </a:rPr>
              <a:t> I  converted to </a:t>
            </a:r>
            <a:r>
              <a:rPr lang="en-US" sz="1200" b="1" kern="1200" baseline="0" dirty="0" err="1" smtClean="0">
                <a:solidFill>
                  <a:schemeClr val="tx1"/>
                </a:solidFill>
                <a:latin typeface="+mn-lt"/>
                <a:ea typeface="+mn-ea"/>
                <a:cs typeface="+mn-cs"/>
              </a:rPr>
              <a:t>angiotensin</a:t>
            </a:r>
            <a:r>
              <a:rPr lang="en-US" sz="1200" b="1" kern="1200" baseline="0" dirty="0" smtClean="0">
                <a:solidFill>
                  <a:schemeClr val="tx1"/>
                </a:solidFill>
                <a:latin typeface="+mn-lt"/>
                <a:ea typeface="+mn-ea"/>
                <a:cs typeface="+mn-cs"/>
              </a:rPr>
              <a:t> II. This conversion occurs almost entirely in the lungs while the blood flows through the small vessels of the lungs, catalyzed by an enzyme called  </a:t>
            </a:r>
            <a:r>
              <a:rPr lang="en-US" sz="1200" b="1" kern="1200" baseline="0" dirty="0" err="1" smtClean="0">
                <a:solidFill>
                  <a:schemeClr val="tx1"/>
                </a:solidFill>
                <a:latin typeface="+mn-lt"/>
                <a:ea typeface="+mn-ea"/>
                <a:cs typeface="+mn-cs"/>
              </a:rPr>
              <a:t>angiotensin</a:t>
            </a:r>
            <a:r>
              <a:rPr lang="en-US" sz="1200" b="1" kern="1200" baseline="0" dirty="0" smtClean="0">
                <a:solidFill>
                  <a:schemeClr val="tx1"/>
                </a:solidFill>
                <a:latin typeface="+mn-lt"/>
                <a:ea typeface="+mn-ea"/>
                <a:cs typeface="+mn-cs"/>
              </a:rPr>
              <a:t> converting enzyme that is present in the endothelium of the lung vessels.</a:t>
            </a:r>
            <a:endParaRPr lang="ar-IQ" dirty="0" smtClean="0"/>
          </a:p>
          <a:p>
            <a:pPr algn="l" rtl="0"/>
            <a:endParaRPr lang="ar-IQ"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15</a:t>
            </a:fld>
            <a:endParaRPr lang="ar-IQ"/>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sng" kern="1200" baseline="0" dirty="0" smtClean="0">
                <a:solidFill>
                  <a:schemeClr val="tx1"/>
                </a:solidFill>
                <a:latin typeface="+mn-lt"/>
                <a:ea typeface="+mn-ea"/>
                <a:cs typeface="+mn-cs"/>
              </a:rPr>
              <a:t>The adrenal glands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baseline="0" dirty="0" smtClean="0">
                <a:solidFill>
                  <a:schemeClr val="tx1"/>
                </a:solidFill>
                <a:latin typeface="+mn-lt"/>
                <a:ea typeface="+mn-ea"/>
                <a:cs typeface="+mn-cs"/>
              </a:rPr>
              <a:t>The adrenal glands are endocrine glands that produce a variety of hormones including adrenaline and the steroids </a:t>
            </a:r>
            <a:r>
              <a:rPr lang="en-US" sz="1200" b="1" i="0" kern="1200" baseline="0" dirty="0" err="1" smtClean="0">
                <a:solidFill>
                  <a:schemeClr val="tx1"/>
                </a:solidFill>
                <a:latin typeface="+mn-lt"/>
                <a:ea typeface="+mn-ea"/>
                <a:cs typeface="+mn-cs"/>
              </a:rPr>
              <a:t>aldosterone</a:t>
            </a:r>
            <a:r>
              <a:rPr lang="en-US" sz="1200" b="1" i="0" kern="1200" baseline="0" dirty="0" smtClean="0">
                <a:solidFill>
                  <a:schemeClr val="tx1"/>
                </a:solidFill>
                <a:latin typeface="+mn-lt"/>
                <a:ea typeface="+mn-ea"/>
                <a:cs typeface="+mn-cs"/>
              </a:rPr>
              <a:t> and </a:t>
            </a:r>
            <a:r>
              <a:rPr lang="en-US" sz="1200" b="1" i="0" kern="1200" baseline="0" dirty="0" err="1" smtClean="0">
                <a:solidFill>
                  <a:schemeClr val="tx1"/>
                </a:solidFill>
                <a:latin typeface="+mn-lt"/>
                <a:ea typeface="+mn-ea"/>
                <a:cs typeface="+mn-cs"/>
              </a:rPr>
              <a:t>cortisol</a:t>
            </a:r>
            <a:r>
              <a:rPr lang="en-US" sz="1200" b="1" i="0" kern="1200" baseline="0" dirty="0" smtClean="0">
                <a:solidFill>
                  <a:schemeClr val="tx1"/>
                </a:solidFill>
                <a:latin typeface="+mn-lt"/>
                <a:ea typeface="+mn-ea"/>
                <a:cs typeface="+mn-cs"/>
              </a:rPr>
              <a:t>. They are found above the kidneys The adrenal gland is composed of two parts, the adrenal medulla and the adrenal cortex. The adrenal cortex itself is divided into three zones: </a:t>
            </a:r>
            <a:r>
              <a:rPr lang="en-US" sz="1200" b="1" i="0" kern="1200" baseline="0" dirty="0" err="1" smtClean="0">
                <a:solidFill>
                  <a:schemeClr val="tx1"/>
                </a:solidFill>
                <a:latin typeface="+mn-lt"/>
                <a:ea typeface="+mn-ea"/>
                <a:cs typeface="+mn-cs"/>
              </a:rPr>
              <a:t>zona</a:t>
            </a:r>
            <a:r>
              <a:rPr lang="en-US" sz="1200" b="1" i="0" kern="1200" baseline="0" dirty="0" smtClean="0">
                <a:solidFill>
                  <a:schemeClr val="tx1"/>
                </a:solidFill>
                <a:latin typeface="+mn-lt"/>
                <a:ea typeface="+mn-ea"/>
                <a:cs typeface="+mn-cs"/>
              </a:rPr>
              <a:t> </a:t>
            </a:r>
            <a:r>
              <a:rPr lang="en-US" sz="1200" b="1" i="0" kern="1200" baseline="0" dirty="0" err="1" smtClean="0">
                <a:solidFill>
                  <a:schemeClr val="tx1"/>
                </a:solidFill>
                <a:latin typeface="+mn-lt"/>
                <a:ea typeface="+mn-ea"/>
                <a:cs typeface="+mn-cs"/>
              </a:rPr>
              <a:t>glomerulosa</a:t>
            </a:r>
            <a:r>
              <a:rPr lang="en-US" sz="1200" b="1" i="0" kern="1200" baseline="0" dirty="0" smtClean="0">
                <a:solidFill>
                  <a:schemeClr val="tx1"/>
                </a:solidFill>
                <a:latin typeface="+mn-lt"/>
                <a:ea typeface="+mn-ea"/>
                <a:cs typeface="+mn-cs"/>
              </a:rPr>
              <a:t>, the </a:t>
            </a:r>
            <a:r>
              <a:rPr lang="en-US" sz="1200" b="1" i="0" kern="1200" baseline="0" dirty="0" err="1" smtClean="0">
                <a:solidFill>
                  <a:schemeClr val="tx1"/>
                </a:solidFill>
                <a:latin typeface="+mn-lt"/>
                <a:ea typeface="+mn-ea"/>
                <a:cs typeface="+mn-cs"/>
              </a:rPr>
              <a:t>zona</a:t>
            </a:r>
            <a:r>
              <a:rPr lang="en-US" sz="1200" b="1" i="0" kern="1200" baseline="0" dirty="0" smtClean="0">
                <a:solidFill>
                  <a:schemeClr val="tx1"/>
                </a:solidFill>
                <a:latin typeface="+mn-lt"/>
                <a:ea typeface="+mn-ea"/>
                <a:cs typeface="+mn-cs"/>
              </a:rPr>
              <a:t> </a:t>
            </a:r>
            <a:r>
              <a:rPr lang="en-US" sz="1200" b="1" i="0" kern="1200" baseline="0" dirty="0" err="1" smtClean="0">
                <a:solidFill>
                  <a:schemeClr val="tx1"/>
                </a:solidFill>
                <a:latin typeface="+mn-lt"/>
                <a:ea typeface="+mn-ea"/>
                <a:cs typeface="+mn-cs"/>
              </a:rPr>
              <a:t>fasciculata</a:t>
            </a:r>
            <a:r>
              <a:rPr lang="en-US" sz="1200" b="1" i="0" kern="1200" baseline="0" dirty="0" smtClean="0">
                <a:solidFill>
                  <a:schemeClr val="tx1"/>
                </a:solidFill>
                <a:latin typeface="+mn-lt"/>
                <a:ea typeface="+mn-ea"/>
                <a:cs typeface="+mn-cs"/>
              </a:rPr>
              <a:t> and the </a:t>
            </a:r>
            <a:r>
              <a:rPr lang="en-US" sz="1200" b="1" i="0" kern="1200" baseline="0" dirty="0" err="1" smtClean="0">
                <a:solidFill>
                  <a:schemeClr val="tx1"/>
                </a:solidFill>
                <a:latin typeface="+mn-lt"/>
                <a:ea typeface="+mn-ea"/>
                <a:cs typeface="+mn-cs"/>
              </a:rPr>
              <a:t>zona</a:t>
            </a:r>
            <a:r>
              <a:rPr lang="en-US" sz="1200" b="1" i="0" kern="1200" baseline="0" dirty="0" smtClean="0">
                <a:solidFill>
                  <a:schemeClr val="tx1"/>
                </a:solidFill>
                <a:latin typeface="+mn-lt"/>
                <a:ea typeface="+mn-ea"/>
                <a:cs typeface="+mn-cs"/>
              </a:rPr>
              <a:t> </a:t>
            </a:r>
            <a:r>
              <a:rPr lang="en-US" sz="1200" b="1" i="0" kern="1200" baseline="0" dirty="0" err="1" smtClean="0">
                <a:solidFill>
                  <a:schemeClr val="tx1"/>
                </a:solidFill>
                <a:latin typeface="+mn-lt"/>
                <a:ea typeface="+mn-ea"/>
                <a:cs typeface="+mn-cs"/>
              </a:rPr>
              <a:t>reticularis</a:t>
            </a:r>
            <a:r>
              <a:rPr lang="en-US" sz="1200" b="1" i="0" kern="1200" baseline="0" dirty="0" smtClean="0">
                <a:solidFill>
                  <a:schemeClr val="tx1"/>
                </a:solidFill>
                <a:latin typeface="+mn-lt"/>
                <a:ea typeface="+mn-ea"/>
                <a:cs typeface="+mn-cs"/>
              </a:rPr>
              <a:t>. </a:t>
            </a:r>
            <a:r>
              <a:rPr lang="en-US" sz="1200" b="1" i="0" kern="1200" baseline="0" dirty="0" err="1" smtClean="0">
                <a:solidFill>
                  <a:schemeClr val="tx1"/>
                </a:solidFill>
                <a:latin typeface="+mn-lt"/>
                <a:ea typeface="+mn-ea"/>
                <a:cs typeface="+mn-cs"/>
              </a:rPr>
              <a:t>aldosterone</a:t>
            </a:r>
            <a:r>
              <a:rPr lang="en-US" sz="1200" b="1" i="0" kern="1200" baseline="0" dirty="0" smtClean="0">
                <a:solidFill>
                  <a:schemeClr val="tx1"/>
                </a:solidFill>
                <a:latin typeface="+mn-lt"/>
                <a:ea typeface="+mn-ea"/>
                <a:cs typeface="+mn-cs"/>
              </a:rPr>
              <a:t> (</a:t>
            </a:r>
            <a:r>
              <a:rPr lang="en-US" sz="1200" b="1" i="0" kern="1200" baseline="0" dirty="0" err="1" smtClean="0">
                <a:solidFill>
                  <a:schemeClr val="tx1"/>
                </a:solidFill>
                <a:latin typeface="+mn-lt"/>
                <a:ea typeface="+mn-ea"/>
                <a:cs typeface="+mn-cs"/>
              </a:rPr>
              <a:t>Mineralocorticoid</a:t>
            </a:r>
            <a:r>
              <a:rPr lang="en-US" sz="1200" b="1" i="0" kern="1200" baseline="0" dirty="0" smtClean="0">
                <a:solidFill>
                  <a:schemeClr val="tx1"/>
                </a:solidFill>
                <a:latin typeface="+mn-lt"/>
                <a:ea typeface="+mn-ea"/>
                <a:cs typeface="+mn-cs"/>
              </a:rPr>
              <a:t> hormone) produced in the </a:t>
            </a:r>
            <a:r>
              <a:rPr lang="en-US" sz="1200" b="1" i="0" kern="1200" baseline="0" dirty="0" err="1" smtClean="0">
                <a:solidFill>
                  <a:schemeClr val="tx1"/>
                </a:solidFill>
                <a:latin typeface="+mn-lt"/>
                <a:ea typeface="+mn-ea"/>
                <a:cs typeface="+mn-cs"/>
              </a:rPr>
              <a:t>zona</a:t>
            </a:r>
            <a:r>
              <a:rPr lang="en-US" sz="1200" b="1" i="0" kern="1200" baseline="0" dirty="0" smtClean="0">
                <a:solidFill>
                  <a:schemeClr val="tx1"/>
                </a:solidFill>
                <a:latin typeface="+mn-lt"/>
                <a:ea typeface="+mn-ea"/>
                <a:cs typeface="+mn-cs"/>
              </a:rPr>
              <a:t> </a:t>
            </a:r>
            <a:r>
              <a:rPr lang="en-US" sz="1200" b="1" i="0" kern="1200" baseline="0" dirty="0" err="1" smtClean="0">
                <a:solidFill>
                  <a:schemeClr val="tx1"/>
                </a:solidFill>
                <a:latin typeface="+mn-lt"/>
                <a:ea typeface="+mn-ea"/>
                <a:cs typeface="+mn-cs"/>
              </a:rPr>
              <a:t>glomerulosa</a:t>
            </a:r>
            <a:r>
              <a:rPr lang="en-US" sz="1200" b="1" i="0" kern="1200" baseline="0" dirty="0" smtClean="0">
                <a:solidFill>
                  <a:schemeClr val="tx1"/>
                </a:solidFill>
                <a:latin typeface="+mn-lt"/>
                <a:ea typeface="+mn-ea"/>
                <a:cs typeface="+mn-cs"/>
              </a:rPr>
              <a:t> help in the regulation of blood pressure and electrolyte balance.</a:t>
            </a:r>
          </a:p>
          <a:p>
            <a:pPr algn="l" rtl="0"/>
            <a:endParaRPr lang="ar-IQ" b="1" i="0"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16</a:t>
            </a:fld>
            <a:endParaRPr lang="ar-IQ"/>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17</a:t>
            </a:fld>
            <a:endParaRPr lang="ar-IQ"/>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rtl="0" eaLnBrk="1" fontAlgn="auto" latinLnBrk="0" hangingPunct="1"/>
            <a:r>
              <a:rPr lang="en-US" sz="1200" b="1" kern="1200" baseline="0" dirty="0" err="1" smtClean="0">
                <a:solidFill>
                  <a:schemeClr val="tx1"/>
                </a:solidFill>
                <a:latin typeface="+mn-lt"/>
                <a:ea typeface="+mn-ea"/>
                <a:cs typeface="+mn-cs"/>
              </a:rPr>
              <a:t>Angiotensin</a:t>
            </a:r>
            <a:r>
              <a:rPr lang="en-US" sz="1200" b="1" kern="1200" baseline="0" dirty="0" smtClean="0">
                <a:solidFill>
                  <a:schemeClr val="tx1"/>
                </a:solidFill>
                <a:latin typeface="+mn-lt"/>
                <a:ea typeface="+mn-ea"/>
                <a:cs typeface="+mn-cs"/>
              </a:rPr>
              <a:t> II has many effects that can elevate arterial pressure. </a:t>
            </a:r>
            <a:endParaRPr lang="ar-IQ" dirty="0" smtClean="0"/>
          </a:p>
          <a:p>
            <a:pPr algn="l" rtl="0" eaLnBrk="1" fontAlgn="auto" latinLnBrk="0" hangingPunct="1"/>
            <a:r>
              <a:rPr lang="en-US" sz="1200" b="1" kern="1200" baseline="0" dirty="0" smtClean="0">
                <a:solidFill>
                  <a:schemeClr val="tx1"/>
                </a:solidFill>
                <a:latin typeface="+mn-lt"/>
                <a:ea typeface="+mn-ea"/>
                <a:cs typeface="+mn-cs"/>
              </a:rPr>
              <a:t>1. It is one of the most potent vasoconstrictors known, being four to eight times as active as </a:t>
            </a:r>
            <a:r>
              <a:rPr lang="en-US" sz="1200" b="1" kern="1200" baseline="0" dirty="0" err="1" smtClean="0">
                <a:solidFill>
                  <a:schemeClr val="tx1"/>
                </a:solidFill>
                <a:latin typeface="+mn-lt"/>
                <a:ea typeface="+mn-ea"/>
                <a:cs typeface="+mn-cs"/>
              </a:rPr>
              <a:t>norepinephrine</a:t>
            </a:r>
            <a:r>
              <a:rPr lang="en-US" sz="1200" b="1" kern="1200" baseline="0" dirty="0" smtClean="0">
                <a:solidFill>
                  <a:schemeClr val="tx1"/>
                </a:solidFill>
                <a:latin typeface="+mn-lt"/>
                <a:ea typeface="+mn-ea"/>
                <a:cs typeface="+mn-cs"/>
              </a:rPr>
              <a:t> .Vasoconstriction occurs intensely in the arterioles and much less so in the veins. Constriction of the arterioles increases the total peripheral resistance&gt;&gt;&gt;↑DBP. The mild constriction of the veins promotes increased venous return of blood to the heart&gt;&gt; ↑EDV&gt;&gt; ↑SV&gt;&gt; ↑CO&gt;&gt; ↑SBP</a:t>
            </a:r>
            <a:endParaRPr lang="ar-IQ" dirty="0" smtClean="0"/>
          </a:p>
          <a:p>
            <a:pPr algn="l" rtl="0" eaLnBrk="1" fontAlgn="auto" latinLnBrk="0" hangingPunct="1"/>
            <a:r>
              <a:rPr lang="en-US" sz="1200" b="1" kern="1200" dirty="0" smtClean="0">
                <a:solidFill>
                  <a:schemeClr val="tx1"/>
                </a:solidFill>
                <a:latin typeface="+mn-lt"/>
                <a:ea typeface="+mn-ea"/>
                <a:cs typeface="+mn-cs"/>
              </a:rPr>
              <a:t>2. </a:t>
            </a:r>
            <a:r>
              <a:rPr lang="en-US" sz="1200" b="1" kern="1200" dirty="0" err="1" smtClean="0">
                <a:solidFill>
                  <a:schemeClr val="tx1"/>
                </a:solidFill>
                <a:latin typeface="+mn-lt"/>
                <a:ea typeface="+mn-ea"/>
                <a:cs typeface="+mn-cs"/>
              </a:rPr>
              <a:t>Angiotensin</a:t>
            </a:r>
            <a:r>
              <a:rPr lang="en-US" sz="1200" b="1" kern="120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II </a:t>
            </a:r>
            <a:r>
              <a:rPr lang="en-US" sz="1200" b="1" kern="1200" dirty="0" smtClean="0">
                <a:solidFill>
                  <a:schemeClr val="tx1"/>
                </a:solidFill>
                <a:latin typeface="+mn-lt"/>
                <a:ea typeface="+mn-ea"/>
                <a:cs typeface="+mn-cs"/>
              </a:rPr>
              <a:t>causes the adrenal glands to secrete</a:t>
            </a:r>
            <a:r>
              <a:rPr lang="en-US" sz="1200" b="1" kern="1200" baseline="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aldosterone</a:t>
            </a:r>
            <a:r>
              <a:rPr lang="en-US" sz="1200" b="1" kern="1200" dirty="0" smtClean="0">
                <a:solidFill>
                  <a:schemeClr val="tx1"/>
                </a:solidFill>
                <a:latin typeface="+mn-lt"/>
                <a:ea typeface="+mn-ea"/>
                <a:cs typeface="+mn-cs"/>
              </a:rPr>
              <a:t>, and an important subsequent function of </a:t>
            </a:r>
            <a:r>
              <a:rPr lang="en-US" sz="1200" b="1" kern="1200" dirty="0" err="1" smtClean="0">
                <a:solidFill>
                  <a:schemeClr val="tx1"/>
                </a:solidFill>
                <a:latin typeface="+mn-lt"/>
                <a:ea typeface="+mn-ea"/>
                <a:cs typeface="+mn-cs"/>
              </a:rPr>
              <a:t>aldosterone</a:t>
            </a:r>
            <a:endParaRPr lang="en-US" sz="1200" b="1" kern="1200" dirty="0" smtClean="0">
              <a:solidFill>
                <a:schemeClr val="tx1"/>
              </a:solidFill>
              <a:latin typeface="+mn-lt"/>
              <a:ea typeface="+mn-ea"/>
              <a:cs typeface="+mn-cs"/>
            </a:endParaRPr>
          </a:p>
          <a:p>
            <a:pPr algn="l" rtl="0" eaLnBrk="1" fontAlgn="auto" latinLnBrk="0" hangingPunct="1"/>
            <a:r>
              <a:rPr lang="en-US" sz="1200" b="1" kern="1200" dirty="0" smtClean="0">
                <a:solidFill>
                  <a:schemeClr val="tx1"/>
                </a:solidFill>
                <a:latin typeface="+mn-lt"/>
                <a:ea typeface="+mn-ea"/>
                <a:cs typeface="+mn-cs"/>
              </a:rPr>
              <a:t>is to cause marked increase in sodium </a:t>
            </a:r>
            <a:r>
              <a:rPr lang="en-US" sz="1200" b="1" kern="1200" dirty="0" err="1" smtClean="0">
                <a:solidFill>
                  <a:schemeClr val="tx1"/>
                </a:solidFill>
                <a:latin typeface="+mn-lt"/>
                <a:ea typeface="+mn-ea"/>
                <a:cs typeface="+mn-cs"/>
              </a:rPr>
              <a:t>reabsorption</a:t>
            </a:r>
            <a:r>
              <a:rPr lang="en-US" sz="1200" b="1" kern="1200" dirty="0" smtClean="0">
                <a:solidFill>
                  <a:schemeClr val="tx1"/>
                </a:solidFill>
                <a:latin typeface="+mn-lt"/>
                <a:ea typeface="+mn-ea"/>
                <a:cs typeface="+mn-cs"/>
              </a:rPr>
              <a:t> by</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the kidney tubules, thus increasing the total body</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extracellular fluid</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sodium. This increased sodium then</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causes water retention </a:t>
            </a:r>
            <a:r>
              <a:rPr lang="en-US" sz="1200" b="1" kern="1200" baseline="0" dirty="0" smtClean="0">
                <a:solidFill>
                  <a:schemeClr val="tx1"/>
                </a:solidFill>
                <a:latin typeface="+mn-lt"/>
                <a:ea typeface="+mn-ea"/>
                <a:cs typeface="+mn-cs"/>
              </a:rPr>
              <a:t>promotes increased venous return of blood to the heart&gt;&gt; ↑EDV&gt;&gt; ↑SV&gt;&gt; ↑CO&gt;&gt; ↑BP</a:t>
            </a:r>
            <a:r>
              <a:rPr lang="en-US" sz="1200" b="1" kern="1200" dirty="0" smtClean="0">
                <a:solidFill>
                  <a:schemeClr val="tx1"/>
                </a:solidFill>
                <a:latin typeface="+mn-lt"/>
                <a:ea typeface="+mn-ea"/>
                <a:cs typeface="+mn-cs"/>
              </a:rPr>
              <a:t>.</a:t>
            </a:r>
            <a:endParaRPr lang="ar-IQ" dirty="0" smtClean="0"/>
          </a:p>
          <a:p>
            <a:pPr algn="l" rtl="0" eaLnBrk="1" fontAlgn="auto" latinLnBrk="0" hangingPunct="1"/>
            <a:r>
              <a:rPr lang="en-US" sz="1200" b="1" kern="1200" dirty="0" smtClean="0">
                <a:solidFill>
                  <a:schemeClr val="tx1"/>
                </a:solidFill>
                <a:latin typeface="+mn-lt"/>
                <a:ea typeface="+mn-ea"/>
                <a:cs typeface="+mn-cs"/>
              </a:rPr>
              <a:t>3. </a:t>
            </a:r>
            <a:r>
              <a:rPr lang="en-US" sz="1200" b="1" kern="1200" dirty="0" err="1" smtClean="0">
                <a:solidFill>
                  <a:schemeClr val="tx1"/>
                </a:solidFill>
                <a:latin typeface="+mn-lt"/>
                <a:ea typeface="+mn-ea"/>
                <a:cs typeface="+mn-cs"/>
              </a:rPr>
              <a:t>Angiotensin</a:t>
            </a:r>
            <a:r>
              <a:rPr lang="en-US" sz="1200" b="1" kern="120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II </a:t>
            </a:r>
            <a:r>
              <a:rPr lang="en-US" sz="1200" b="1" kern="1200" dirty="0" smtClean="0">
                <a:solidFill>
                  <a:schemeClr val="tx1"/>
                </a:solidFill>
                <a:latin typeface="+mn-lt"/>
                <a:ea typeface="+mn-ea"/>
                <a:cs typeface="+mn-cs"/>
              </a:rPr>
              <a:t>acts on the </a:t>
            </a:r>
            <a:r>
              <a:rPr lang="en-US" sz="1200" b="1" kern="1200" dirty="0" err="1" smtClean="0">
                <a:solidFill>
                  <a:schemeClr val="tx1"/>
                </a:solidFill>
                <a:latin typeface="+mn-lt"/>
                <a:ea typeface="+mn-ea"/>
                <a:cs typeface="+mn-cs"/>
              </a:rPr>
              <a:t>hypothalamas</a:t>
            </a:r>
            <a:r>
              <a:rPr lang="en-US" sz="1200" b="1" kern="1200" dirty="0" smtClean="0">
                <a:solidFill>
                  <a:schemeClr val="tx1"/>
                </a:solidFill>
                <a:latin typeface="+mn-lt"/>
                <a:ea typeface="+mn-ea"/>
                <a:cs typeface="+mn-cs"/>
              </a:rPr>
              <a:t> and stimulate</a:t>
            </a:r>
            <a:r>
              <a:rPr lang="en-US" sz="1200" b="1" kern="1200" baseline="0" dirty="0" smtClean="0">
                <a:solidFill>
                  <a:schemeClr val="tx1"/>
                </a:solidFill>
                <a:latin typeface="+mn-lt"/>
                <a:ea typeface="+mn-ea"/>
                <a:cs typeface="+mn-cs"/>
              </a:rPr>
              <a:t> t</a:t>
            </a:r>
            <a:r>
              <a:rPr lang="en-US" sz="1200" b="1" kern="1200" dirty="0" smtClean="0">
                <a:solidFill>
                  <a:schemeClr val="tx1"/>
                </a:solidFill>
                <a:latin typeface="+mn-lt"/>
                <a:ea typeface="+mn-ea"/>
                <a:cs typeface="+mn-cs"/>
              </a:rPr>
              <a:t>he thirst center to increase water intake. it also increase the</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secretion of vasopressin hormone </a:t>
            </a:r>
            <a:r>
              <a:rPr lang="en-US" sz="1200" b="1" kern="1200" baseline="0" dirty="0" smtClean="0">
                <a:solidFill>
                  <a:schemeClr val="tx1"/>
                </a:solidFill>
                <a:latin typeface="+mn-lt"/>
                <a:ea typeface="+mn-ea"/>
                <a:cs typeface="+mn-cs"/>
              </a:rPr>
              <a:t>   </a:t>
            </a:r>
            <a:endParaRPr lang="ar-IQ" dirty="0" smtClean="0"/>
          </a:p>
          <a:p>
            <a:pPr algn="l" rtl="0" eaLnBrk="1" fontAlgn="auto" latinLnBrk="0" hangingPunct="1"/>
            <a:r>
              <a:rPr lang="en-US" sz="1200" b="1" kern="1200" baseline="0" dirty="0" smtClean="0">
                <a:solidFill>
                  <a:schemeClr val="tx1"/>
                </a:solidFill>
                <a:latin typeface="+mn-lt"/>
                <a:ea typeface="+mn-ea"/>
                <a:cs typeface="+mn-cs"/>
              </a:rPr>
              <a:t>4. Direct effect on the kidney </a:t>
            </a:r>
            <a:endParaRPr lang="ar-IQ" dirty="0" smtClean="0"/>
          </a:p>
          <a:p>
            <a:pPr algn="l" rtl="0" eaLnBrk="1" fontAlgn="auto" latinLnBrk="0" hangingPunct="1"/>
            <a:r>
              <a:rPr lang="en-US" sz="1200" b="1" kern="1200" dirty="0" err="1" smtClean="0">
                <a:solidFill>
                  <a:schemeClr val="tx1"/>
                </a:solidFill>
                <a:latin typeface="+mn-lt"/>
                <a:ea typeface="+mn-ea"/>
                <a:cs typeface="+mn-cs"/>
              </a:rPr>
              <a:t>Angiotensin</a:t>
            </a:r>
            <a:r>
              <a:rPr lang="en-US" sz="1200" b="1" kern="120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II </a:t>
            </a:r>
            <a:r>
              <a:rPr lang="en-US" sz="1200" b="1" kern="1200" dirty="0" smtClean="0">
                <a:solidFill>
                  <a:schemeClr val="tx1"/>
                </a:solidFill>
                <a:latin typeface="+mn-lt"/>
                <a:ea typeface="+mn-ea"/>
                <a:cs typeface="+mn-cs"/>
              </a:rPr>
              <a:t>causes </a:t>
            </a:r>
            <a:r>
              <a:rPr lang="en-US" sz="1200" b="1" kern="1200" dirty="0" err="1" smtClean="0">
                <a:solidFill>
                  <a:schemeClr val="tx1"/>
                </a:solidFill>
                <a:latin typeface="+mn-lt"/>
                <a:ea typeface="+mn-ea"/>
                <a:cs typeface="+mn-cs"/>
              </a:rPr>
              <a:t>consitriction</a:t>
            </a:r>
            <a:r>
              <a:rPr lang="en-US" sz="1200" b="1" kern="1200" baseline="0" dirty="0" smtClean="0">
                <a:solidFill>
                  <a:schemeClr val="tx1"/>
                </a:solidFill>
                <a:latin typeface="+mn-lt"/>
                <a:ea typeface="+mn-ea"/>
                <a:cs typeface="+mn-cs"/>
              </a:rPr>
              <a:t> of the efferent arterioles to maintain the GFR</a:t>
            </a:r>
            <a:endParaRPr lang="ar-IQ" dirty="0" smtClean="0"/>
          </a:p>
          <a:p>
            <a:pPr algn="l" rtl="0" eaLnBrk="1" fontAlgn="auto" latinLnBrk="0" hangingPunct="1"/>
            <a:r>
              <a:rPr lang="en-US" sz="1200" b="1" kern="1200" baseline="0" dirty="0" smtClean="0">
                <a:solidFill>
                  <a:schemeClr val="tx1"/>
                </a:solidFill>
                <a:latin typeface="+mn-lt"/>
                <a:ea typeface="+mn-ea"/>
                <a:cs typeface="+mn-cs"/>
              </a:rPr>
              <a:t>5 </a:t>
            </a:r>
            <a:r>
              <a:rPr lang="en-US" sz="1200" b="1" kern="1200" dirty="0" err="1" smtClean="0">
                <a:solidFill>
                  <a:schemeClr val="tx1"/>
                </a:solidFill>
                <a:latin typeface="+mn-lt"/>
                <a:ea typeface="+mn-ea"/>
                <a:cs typeface="+mn-cs"/>
              </a:rPr>
              <a:t>Angiotensin</a:t>
            </a:r>
            <a:r>
              <a:rPr lang="en-US" sz="1200" b="1" kern="120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II also  increases the release of </a:t>
            </a:r>
            <a:r>
              <a:rPr lang="en-US" sz="1200" b="1" kern="1200" baseline="0" dirty="0" err="1" smtClean="0">
                <a:solidFill>
                  <a:schemeClr val="tx1"/>
                </a:solidFill>
                <a:latin typeface="+mn-lt"/>
                <a:ea typeface="+mn-ea"/>
                <a:cs typeface="+mn-cs"/>
              </a:rPr>
              <a:t>norepinephrine</a:t>
            </a:r>
            <a:r>
              <a:rPr lang="en-US" sz="1200" b="1" kern="1200" baseline="0" dirty="0" smtClean="0">
                <a:solidFill>
                  <a:schemeClr val="tx1"/>
                </a:solidFill>
                <a:latin typeface="+mn-lt"/>
                <a:ea typeface="+mn-ea"/>
                <a:cs typeface="+mn-cs"/>
              </a:rPr>
              <a:t>  from the </a:t>
            </a:r>
            <a:r>
              <a:rPr lang="en-US" sz="1200" b="1" kern="1200" baseline="0" dirty="0" err="1" smtClean="0">
                <a:solidFill>
                  <a:schemeClr val="tx1"/>
                </a:solidFill>
                <a:latin typeface="+mn-lt"/>
                <a:ea typeface="+mn-ea"/>
                <a:cs typeface="+mn-cs"/>
              </a:rPr>
              <a:t>postgang</a:t>
            </a:r>
            <a:r>
              <a:rPr lang="en-US" sz="1200" b="1" kern="1200" baseline="0" dirty="0" smtClean="0">
                <a:solidFill>
                  <a:schemeClr val="tx1"/>
                </a:solidFill>
                <a:latin typeface="+mn-lt"/>
                <a:ea typeface="+mn-ea"/>
                <a:cs typeface="+mn-cs"/>
              </a:rPr>
              <a:t>. nerve endings &gt;&gt; (vasoconstriction + ↑CO) &gt;&gt; ↑BP</a:t>
            </a:r>
            <a:endParaRPr lang="ar-IQ" dirty="0" smtClean="0"/>
          </a:p>
          <a:p>
            <a:pPr algn="l" rtl="0" eaLnBrk="1" fontAlgn="base" latinLnBrk="0" hangingPunct="1"/>
            <a:endParaRPr lang="en-US" sz="1200" b="1" kern="1200" baseline="0" dirty="0">
              <a:solidFill>
                <a:schemeClr val="tx1"/>
              </a:solidFill>
              <a:latin typeface="+mn-lt"/>
              <a:ea typeface="+mn-ea"/>
              <a:cs typeface="+mn-cs"/>
            </a:endParaRPr>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18</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rtl="0"/>
            <a:r>
              <a:rPr lang="en-US" sz="1200" b="1" i="0" kern="1200" baseline="0" dirty="0" err="1" smtClean="0">
                <a:solidFill>
                  <a:schemeClr val="tx1"/>
                </a:solidFill>
                <a:latin typeface="+mn-lt"/>
                <a:ea typeface="+mn-ea"/>
                <a:cs typeface="+mn-cs"/>
              </a:rPr>
              <a:t>Baroreceptors</a:t>
            </a:r>
            <a:r>
              <a:rPr lang="en-US" sz="1200" b="1" i="0" kern="1200" baseline="0" dirty="0" smtClean="0">
                <a:solidFill>
                  <a:schemeClr val="tx1"/>
                </a:solidFill>
                <a:latin typeface="+mn-lt"/>
                <a:ea typeface="+mn-ea"/>
                <a:cs typeface="+mn-cs"/>
              </a:rPr>
              <a:t> : </a:t>
            </a:r>
          </a:p>
          <a:p>
            <a:pPr algn="l" rtl="0"/>
            <a:r>
              <a:rPr lang="en-US" sz="1200" b="1" i="0" kern="1200" baseline="0" dirty="0" smtClean="0">
                <a:solidFill>
                  <a:schemeClr val="tx1"/>
                </a:solidFill>
                <a:latin typeface="+mn-lt"/>
                <a:ea typeface="+mn-ea"/>
                <a:cs typeface="+mn-cs"/>
              </a:rPr>
              <a:t>a. high pressure receptors (arterial receptors)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They are stretch receptors </a:t>
            </a:r>
            <a:r>
              <a:rPr lang="en-US" sz="1200" b="1" i="0" kern="1200" baseline="0" dirty="0" smtClean="0">
                <a:solidFill>
                  <a:schemeClr val="tx1"/>
                </a:solidFill>
                <a:latin typeface="+mn-lt"/>
                <a:ea typeface="+mn-ea"/>
                <a:cs typeface="+mn-cs"/>
              </a:rPr>
              <a:t>that located in the adventitia of the vessels.; they are stimulated when stretched. </a:t>
            </a:r>
            <a:r>
              <a:rPr lang="en-US" sz="1200" b="1" i="0" kern="1200" baseline="0" dirty="0" err="1" smtClean="0">
                <a:solidFill>
                  <a:schemeClr val="tx1"/>
                </a:solidFill>
                <a:latin typeface="+mn-lt"/>
                <a:ea typeface="+mn-ea"/>
                <a:cs typeface="+mn-cs"/>
              </a:rPr>
              <a:t>Baroreceptors</a:t>
            </a:r>
            <a:r>
              <a:rPr lang="en-US" sz="1200" b="1" i="0" kern="1200" baseline="0" dirty="0" smtClean="0">
                <a:solidFill>
                  <a:schemeClr val="tx1"/>
                </a:solidFill>
                <a:latin typeface="+mn-lt"/>
                <a:ea typeface="+mn-ea"/>
                <a:cs typeface="+mn-cs"/>
              </a:rPr>
              <a:t> are extremely abundant in</a:t>
            </a:r>
          </a:p>
          <a:p>
            <a:pPr algn="l" rtl="0"/>
            <a:r>
              <a:rPr lang="en-US" sz="1200" b="1" i="0" kern="1200" baseline="0" dirty="0" smtClean="0">
                <a:solidFill>
                  <a:schemeClr val="tx1"/>
                </a:solidFill>
                <a:latin typeface="+mn-lt"/>
                <a:ea typeface="+mn-ea"/>
                <a:cs typeface="+mn-cs"/>
              </a:rPr>
              <a:t> (1) the wall of each internal carotid artery slightly above the carotid bifurcation, an area known as the carotid sinus</a:t>
            </a:r>
          </a:p>
          <a:p>
            <a:pPr algn="l" rtl="0"/>
            <a:r>
              <a:rPr lang="en-US" sz="1200" b="1" i="0" kern="1200" baseline="0" dirty="0" smtClean="0">
                <a:solidFill>
                  <a:schemeClr val="tx1"/>
                </a:solidFill>
                <a:latin typeface="+mn-lt"/>
                <a:ea typeface="+mn-ea"/>
                <a:cs typeface="+mn-cs"/>
              </a:rPr>
              <a:t> (2) the wall of the aortic arch.</a:t>
            </a:r>
          </a:p>
          <a:p>
            <a:pPr algn="l" rtl="0"/>
            <a:endParaRPr lang="en-US" sz="1200" b="1" i="0" kern="1200" baseline="0" dirty="0" smtClean="0">
              <a:solidFill>
                <a:schemeClr val="tx1"/>
              </a:solidFill>
              <a:latin typeface="+mn-lt"/>
              <a:ea typeface="+mn-ea"/>
              <a:cs typeface="+mn-cs"/>
            </a:endParaRPr>
          </a:p>
          <a:p>
            <a:pPr algn="l" rtl="0">
              <a:buFont typeface="Arial" pitchFamily="34" charset="0"/>
              <a:buNone/>
            </a:pPr>
            <a:r>
              <a:rPr lang="en-US" sz="1200" b="1" kern="1200" dirty="0" smtClean="0">
                <a:solidFill>
                  <a:schemeClr val="tx1"/>
                </a:solidFill>
                <a:latin typeface="+mn-lt"/>
                <a:ea typeface="+mn-ea"/>
                <a:cs typeface="+mn-cs"/>
              </a:rPr>
              <a:t>b</a:t>
            </a:r>
            <a:r>
              <a:rPr lang="en-US" sz="1200" b="1" i="0" kern="1200" baseline="0" dirty="0" smtClean="0">
                <a:solidFill>
                  <a:schemeClr val="tx1"/>
                </a:solidFill>
                <a:latin typeface="+mn-lt"/>
                <a:ea typeface="+mn-ea"/>
                <a:cs typeface="+mn-cs"/>
              </a:rPr>
              <a:t>. low pressure receptors (</a:t>
            </a:r>
            <a:r>
              <a:rPr lang="en-US" sz="1200" b="1" kern="1200" dirty="0" smtClean="0">
                <a:solidFill>
                  <a:schemeClr val="tx1"/>
                </a:solidFill>
                <a:latin typeface="+mn-lt"/>
                <a:ea typeface="+mn-ea"/>
                <a:cs typeface="+mn-cs"/>
              </a:rPr>
              <a:t>cardio pulmonary receptors): in the wall of the right, left atria &amp; in the pulmonary veins </a:t>
            </a:r>
            <a:endParaRPr lang="ar-IQ" b="1" i="0"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2</a:t>
            </a:fld>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rtl="0">
              <a:buFont typeface="Arial" pitchFamily="34" charset="0"/>
              <a:buChar char="•"/>
            </a:pPr>
            <a:r>
              <a:rPr lang="en-US" sz="1200" b="1" i="0" kern="1200" baseline="0" dirty="0" smtClean="0">
                <a:solidFill>
                  <a:schemeClr val="tx1"/>
                </a:solidFill>
                <a:latin typeface="+mn-lt"/>
                <a:ea typeface="+mn-ea"/>
                <a:cs typeface="+mn-cs"/>
              </a:rPr>
              <a:t> Signals from the “carotid </a:t>
            </a:r>
            <a:r>
              <a:rPr lang="en-US" sz="1200" b="1" i="0" kern="1200" baseline="0" dirty="0" err="1" smtClean="0">
                <a:solidFill>
                  <a:schemeClr val="tx1"/>
                </a:solidFill>
                <a:latin typeface="+mn-lt"/>
                <a:ea typeface="+mn-ea"/>
                <a:cs typeface="+mn-cs"/>
              </a:rPr>
              <a:t>baroreceptors</a:t>
            </a:r>
            <a:r>
              <a:rPr lang="en-US" sz="1200" b="1" i="0" kern="1200" baseline="0" dirty="0" smtClean="0">
                <a:solidFill>
                  <a:schemeClr val="tx1"/>
                </a:solidFill>
                <a:latin typeface="+mn-lt"/>
                <a:ea typeface="+mn-ea"/>
                <a:cs typeface="+mn-cs"/>
              </a:rPr>
              <a:t>” are transmitted through very small </a:t>
            </a:r>
            <a:r>
              <a:rPr lang="en-US" sz="1200" b="1" i="0" kern="1200" baseline="0" dirty="0" err="1" smtClean="0">
                <a:solidFill>
                  <a:schemeClr val="tx1"/>
                </a:solidFill>
                <a:latin typeface="+mn-lt"/>
                <a:ea typeface="+mn-ea"/>
                <a:cs typeface="+mn-cs"/>
              </a:rPr>
              <a:t>hering’s</a:t>
            </a:r>
            <a:r>
              <a:rPr lang="en-US" sz="1200" b="1" i="0" kern="1200" baseline="0" dirty="0" smtClean="0">
                <a:solidFill>
                  <a:schemeClr val="tx1"/>
                </a:solidFill>
                <a:latin typeface="+mn-lt"/>
                <a:ea typeface="+mn-ea"/>
                <a:cs typeface="+mn-cs"/>
              </a:rPr>
              <a:t> nerves to the </a:t>
            </a:r>
            <a:r>
              <a:rPr lang="en-US" sz="1200" b="1" i="0" kern="1200" baseline="0" dirty="0" err="1" smtClean="0">
                <a:solidFill>
                  <a:schemeClr val="tx1"/>
                </a:solidFill>
                <a:latin typeface="+mn-lt"/>
                <a:ea typeface="+mn-ea"/>
                <a:cs typeface="+mn-cs"/>
              </a:rPr>
              <a:t>glossopharyngeal</a:t>
            </a:r>
            <a:r>
              <a:rPr lang="en-US" sz="1200" b="1" i="0" kern="1200" baseline="0" dirty="0" smtClean="0">
                <a:solidFill>
                  <a:schemeClr val="tx1"/>
                </a:solidFill>
                <a:latin typeface="+mn-lt"/>
                <a:ea typeface="+mn-ea"/>
                <a:cs typeface="+mn-cs"/>
              </a:rPr>
              <a:t> nerves  and then to the </a:t>
            </a:r>
            <a:r>
              <a:rPr lang="en-US" sz="1200" b="1" i="0" kern="1200" baseline="0" dirty="0" err="1" smtClean="0">
                <a:solidFill>
                  <a:schemeClr val="tx1"/>
                </a:solidFill>
                <a:latin typeface="+mn-lt"/>
                <a:ea typeface="+mn-ea"/>
                <a:cs typeface="+mn-cs"/>
              </a:rPr>
              <a:t>tractus</a:t>
            </a:r>
            <a:r>
              <a:rPr lang="en-US" sz="1200" b="1" i="0" kern="1200" baseline="0" dirty="0" smtClean="0">
                <a:solidFill>
                  <a:schemeClr val="tx1"/>
                </a:solidFill>
                <a:latin typeface="+mn-lt"/>
                <a:ea typeface="+mn-ea"/>
                <a:cs typeface="+mn-cs"/>
              </a:rPr>
              <a:t> </a:t>
            </a:r>
            <a:r>
              <a:rPr lang="en-US" sz="1200" b="1" i="0" kern="1200" baseline="0" dirty="0" err="1" smtClean="0">
                <a:solidFill>
                  <a:schemeClr val="tx1"/>
                </a:solidFill>
                <a:latin typeface="+mn-lt"/>
                <a:ea typeface="+mn-ea"/>
                <a:cs typeface="+mn-cs"/>
              </a:rPr>
              <a:t>solitarius</a:t>
            </a:r>
            <a:r>
              <a:rPr lang="en-US" sz="1200" b="1" i="0" kern="1200" baseline="0" dirty="0" smtClean="0">
                <a:solidFill>
                  <a:schemeClr val="tx1"/>
                </a:solidFill>
                <a:latin typeface="+mn-lt"/>
                <a:ea typeface="+mn-ea"/>
                <a:cs typeface="+mn-cs"/>
              </a:rPr>
              <a:t> in the medulla oblongata.</a:t>
            </a:r>
          </a:p>
          <a:p>
            <a:pPr algn="l" rtl="0">
              <a:buFont typeface="Arial" pitchFamily="34" charset="0"/>
              <a:buChar char="•"/>
            </a:pPr>
            <a:r>
              <a:rPr lang="en-US" sz="1200" b="1" i="0" kern="1200" baseline="0" dirty="0" smtClean="0">
                <a:solidFill>
                  <a:schemeClr val="tx1"/>
                </a:solidFill>
                <a:latin typeface="+mn-lt"/>
                <a:ea typeface="+mn-ea"/>
                <a:cs typeface="+mn-cs"/>
              </a:rPr>
              <a:t>Signals from the “aortic </a:t>
            </a:r>
            <a:r>
              <a:rPr lang="en-US" sz="1200" b="1" i="0" kern="1200" baseline="0" dirty="0" err="1" smtClean="0">
                <a:solidFill>
                  <a:schemeClr val="tx1"/>
                </a:solidFill>
                <a:latin typeface="+mn-lt"/>
                <a:ea typeface="+mn-ea"/>
                <a:cs typeface="+mn-cs"/>
              </a:rPr>
              <a:t>baroreceptors</a:t>
            </a:r>
            <a:r>
              <a:rPr lang="en-US" sz="1200" b="1" i="0" kern="1200" baseline="0" dirty="0" smtClean="0">
                <a:solidFill>
                  <a:schemeClr val="tx1"/>
                </a:solidFill>
                <a:latin typeface="+mn-lt"/>
                <a:ea typeface="+mn-ea"/>
                <a:cs typeface="+mn-cs"/>
              </a:rPr>
              <a:t>” in the arch of the aorta are transmitted through the </a:t>
            </a:r>
            <a:r>
              <a:rPr lang="en-US" sz="1200" b="1" i="0" kern="1200" baseline="0" dirty="0" err="1" smtClean="0">
                <a:solidFill>
                  <a:schemeClr val="tx1"/>
                </a:solidFill>
                <a:latin typeface="+mn-lt"/>
                <a:ea typeface="+mn-ea"/>
                <a:cs typeface="+mn-cs"/>
              </a:rPr>
              <a:t>vagus</a:t>
            </a:r>
            <a:r>
              <a:rPr lang="en-US" sz="1200" b="1" i="0" kern="1200" baseline="0" dirty="0" smtClean="0">
                <a:solidFill>
                  <a:schemeClr val="tx1"/>
                </a:solidFill>
                <a:latin typeface="+mn-lt"/>
                <a:ea typeface="+mn-ea"/>
                <a:cs typeface="+mn-cs"/>
              </a:rPr>
              <a:t> nerves also to the </a:t>
            </a:r>
            <a:r>
              <a:rPr lang="en-US" sz="1200" b="1" i="0" kern="1200" baseline="0" dirty="0" err="1" smtClean="0">
                <a:solidFill>
                  <a:schemeClr val="tx1"/>
                </a:solidFill>
                <a:latin typeface="+mn-lt"/>
                <a:ea typeface="+mn-ea"/>
                <a:cs typeface="+mn-cs"/>
              </a:rPr>
              <a:t>sameTractus</a:t>
            </a:r>
            <a:r>
              <a:rPr lang="en-US" sz="1200" b="1" i="0" kern="1200" baseline="0" dirty="0" smtClean="0">
                <a:solidFill>
                  <a:schemeClr val="tx1"/>
                </a:solidFill>
                <a:latin typeface="+mn-lt"/>
                <a:ea typeface="+mn-ea"/>
                <a:cs typeface="+mn-cs"/>
              </a:rPr>
              <a:t> </a:t>
            </a:r>
            <a:r>
              <a:rPr lang="en-US" sz="1200" b="1" i="0" kern="1200" baseline="0" dirty="0" err="1" smtClean="0">
                <a:solidFill>
                  <a:schemeClr val="tx1"/>
                </a:solidFill>
                <a:latin typeface="+mn-lt"/>
                <a:ea typeface="+mn-ea"/>
                <a:cs typeface="+mn-cs"/>
              </a:rPr>
              <a:t>solitarius</a:t>
            </a:r>
            <a:r>
              <a:rPr lang="en-US" sz="1200" b="1" i="0" kern="1200" baseline="0" dirty="0" smtClean="0">
                <a:solidFill>
                  <a:schemeClr val="tx1"/>
                </a:solidFill>
                <a:latin typeface="+mn-lt"/>
                <a:ea typeface="+mn-ea"/>
                <a:cs typeface="+mn-cs"/>
              </a:rPr>
              <a:t> of the medulla.</a:t>
            </a:r>
          </a:p>
          <a:p>
            <a:pPr algn="l" rtl="0"/>
            <a:endParaRPr lang="en-US" sz="1200" b="1" i="0" kern="1200" baseline="0" dirty="0" smtClean="0">
              <a:solidFill>
                <a:schemeClr val="tx1"/>
              </a:solidFill>
              <a:latin typeface="+mn-lt"/>
              <a:ea typeface="+mn-ea"/>
              <a:cs typeface="+mn-cs"/>
            </a:endParaRPr>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3</a:t>
            </a:fld>
            <a:endParaRPr lang="ar-IQ"/>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rtl="0"/>
            <a:r>
              <a:rPr lang="en-US" b="1" dirty="0" smtClean="0"/>
              <a:t>Mechanism of transduction </a:t>
            </a:r>
            <a:br>
              <a:rPr lang="en-US" b="1" dirty="0" smtClean="0"/>
            </a:br>
            <a:r>
              <a:rPr lang="en-US" dirty="0" smtClean="0"/>
              <a:t>Stretching of</a:t>
            </a:r>
            <a:r>
              <a:rPr lang="en-US" baseline="0" dirty="0" smtClean="0"/>
              <a:t> the wall of the blood vessels (example by an increasing level of blood  pressure) causes stretching of the </a:t>
            </a:r>
            <a:r>
              <a:rPr lang="en-US" baseline="0" dirty="0" err="1" smtClean="0"/>
              <a:t>baroreceptors</a:t>
            </a:r>
            <a:r>
              <a:rPr lang="en-US" baseline="0" dirty="0" smtClean="0"/>
              <a:t> which contain stretch activated Na channels. With opening of these channels sodium ion move from the extracellular to intracellular fluid of the </a:t>
            </a:r>
            <a:r>
              <a:rPr lang="en-US" baseline="0" dirty="0" err="1" smtClean="0"/>
              <a:t>baroreceptors</a:t>
            </a:r>
            <a:r>
              <a:rPr lang="en-US" baseline="0" dirty="0" smtClean="0"/>
              <a:t>  causing depolarization . So the rate of discharging of the </a:t>
            </a:r>
            <a:r>
              <a:rPr lang="en-US" baseline="0" dirty="0" err="1" smtClean="0"/>
              <a:t>baroreceptors</a:t>
            </a:r>
            <a:r>
              <a:rPr lang="en-US" baseline="0" dirty="0" smtClean="0"/>
              <a:t>  will increases.</a:t>
            </a:r>
            <a:endParaRPr lang="ar-IQ"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4</a:t>
            </a:fld>
            <a:endParaRPr lang="ar-IQ"/>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rtl="0"/>
            <a:r>
              <a:rPr lang="en-US" sz="1200" b="1" i="0" u="sng" kern="1200" baseline="0" dirty="0" smtClean="0">
                <a:solidFill>
                  <a:schemeClr val="tx1"/>
                </a:solidFill>
                <a:latin typeface="+mn-lt"/>
                <a:ea typeface="+mn-ea"/>
                <a:cs typeface="+mn-cs"/>
              </a:rPr>
              <a:t>Reflexes initiated by stretching of the </a:t>
            </a:r>
            <a:r>
              <a:rPr lang="en-US" sz="1200" b="1" i="0" u="sng" kern="1200" baseline="0" dirty="0" err="1" smtClean="0">
                <a:solidFill>
                  <a:schemeClr val="tx1"/>
                </a:solidFill>
                <a:latin typeface="+mn-lt"/>
                <a:ea typeface="+mn-ea"/>
                <a:cs typeface="+mn-cs"/>
              </a:rPr>
              <a:t>baroreceptors</a:t>
            </a:r>
            <a:endParaRPr lang="en-US" sz="1200" b="1" i="0" u="sng" kern="1200" baseline="0" dirty="0" smtClean="0">
              <a:solidFill>
                <a:schemeClr val="tx1"/>
              </a:solidFill>
              <a:latin typeface="+mn-lt"/>
              <a:ea typeface="+mn-ea"/>
              <a:cs typeface="+mn-cs"/>
            </a:endParaRPr>
          </a:p>
          <a:p>
            <a:pPr algn="l" rtl="0"/>
            <a:r>
              <a:rPr lang="en-US" sz="1200" b="1" i="0" kern="1200" baseline="0" dirty="0" smtClean="0">
                <a:solidFill>
                  <a:schemeClr val="tx1"/>
                </a:solidFill>
                <a:latin typeface="+mn-lt"/>
                <a:ea typeface="+mn-ea"/>
                <a:cs typeface="+mn-cs"/>
              </a:rPr>
              <a:t>The </a:t>
            </a:r>
            <a:r>
              <a:rPr lang="en-US" sz="1200" b="1" i="0" kern="1200" baseline="0" dirty="0" err="1" smtClean="0">
                <a:solidFill>
                  <a:schemeClr val="tx1"/>
                </a:solidFill>
                <a:latin typeface="+mn-lt"/>
                <a:ea typeface="+mn-ea"/>
                <a:cs typeface="+mn-cs"/>
              </a:rPr>
              <a:t>baroreceptors</a:t>
            </a:r>
            <a:r>
              <a:rPr lang="en-US" sz="1200" b="1" i="0" kern="1200" baseline="0" dirty="0" smtClean="0">
                <a:solidFill>
                  <a:schemeClr val="tx1"/>
                </a:solidFill>
                <a:latin typeface="+mn-lt"/>
                <a:ea typeface="+mn-ea"/>
                <a:cs typeface="+mn-cs"/>
              </a:rPr>
              <a:t> are stimulated by distention of the structures in which they are located, and so they discharge at an increased rate when the pressure in these structures rises. Their afferent fibers pass via the </a:t>
            </a:r>
            <a:r>
              <a:rPr lang="en-US" sz="1200" b="1" i="0" kern="1200" baseline="0" dirty="0" err="1" smtClean="0">
                <a:solidFill>
                  <a:schemeClr val="tx1"/>
                </a:solidFill>
                <a:latin typeface="+mn-lt"/>
                <a:ea typeface="+mn-ea"/>
                <a:cs typeface="+mn-cs"/>
              </a:rPr>
              <a:t>glossopharyngeal</a:t>
            </a:r>
            <a:r>
              <a:rPr lang="en-US" sz="1200" b="1" i="0" kern="1200" baseline="0" dirty="0" smtClean="0">
                <a:solidFill>
                  <a:schemeClr val="tx1"/>
                </a:solidFill>
                <a:latin typeface="+mn-lt"/>
                <a:ea typeface="+mn-ea"/>
                <a:cs typeface="+mn-cs"/>
              </a:rPr>
              <a:t> and </a:t>
            </a:r>
            <a:r>
              <a:rPr lang="en-US" sz="1200" b="1" i="0" kern="1200" baseline="0" dirty="0" err="1" smtClean="0">
                <a:solidFill>
                  <a:schemeClr val="tx1"/>
                </a:solidFill>
                <a:latin typeface="+mn-lt"/>
                <a:ea typeface="+mn-ea"/>
                <a:cs typeface="+mn-cs"/>
              </a:rPr>
              <a:t>vagus</a:t>
            </a:r>
            <a:r>
              <a:rPr lang="en-US" sz="1200" b="1" i="0" kern="1200" baseline="0" dirty="0" smtClean="0">
                <a:solidFill>
                  <a:schemeClr val="tx1"/>
                </a:solidFill>
                <a:latin typeface="+mn-lt"/>
                <a:ea typeface="+mn-ea"/>
                <a:cs typeface="+mn-cs"/>
              </a:rPr>
              <a:t> nerves to the </a:t>
            </a:r>
            <a:r>
              <a:rPr lang="en-US" sz="1200" b="1" i="0" kern="1200" dirty="0" smtClean="0">
                <a:solidFill>
                  <a:schemeClr val="tx1"/>
                </a:solidFill>
                <a:latin typeface="+mn-lt"/>
                <a:ea typeface="+mn-ea"/>
                <a:cs typeface="+mn-cs"/>
              </a:rPr>
              <a:t>nucleus of the </a:t>
            </a:r>
            <a:r>
              <a:rPr lang="en-US" sz="1200" b="1" i="0" kern="1200" dirty="0" err="1" smtClean="0">
                <a:solidFill>
                  <a:schemeClr val="tx1"/>
                </a:solidFill>
                <a:latin typeface="+mn-lt"/>
                <a:ea typeface="+mn-ea"/>
                <a:cs typeface="+mn-cs"/>
              </a:rPr>
              <a:t>tractus</a:t>
            </a:r>
            <a:r>
              <a:rPr lang="en-US" sz="1200" b="1" i="0" kern="1200" dirty="0" smtClean="0">
                <a:solidFill>
                  <a:schemeClr val="tx1"/>
                </a:solidFill>
                <a:latin typeface="+mn-lt"/>
                <a:ea typeface="+mn-ea"/>
                <a:cs typeface="+mn-cs"/>
              </a:rPr>
              <a:t> </a:t>
            </a:r>
            <a:r>
              <a:rPr lang="en-US" sz="1200" b="1" i="0" kern="1200" dirty="0" err="1" smtClean="0">
                <a:solidFill>
                  <a:schemeClr val="tx1"/>
                </a:solidFill>
                <a:latin typeface="+mn-lt"/>
                <a:ea typeface="+mn-ea"/>
                <a:cs typeface="+mn-cs"/>
              </a:rPr>
              <a:t>solitarius</a:t>
            </a:r>
            <a:r>
              <a:rPr lang="en-US" sz="1200" b="1" i="0" kern="1200" dirty="0" smtClean="0">
                <a:solidFill>
                  <a:schemeClr val="tx1"/>
                </a:solidFill>
                <a:latin typeface="+mn-lt"/>
                <a:ea typeface="+mn-ea"/>
                <a:cs typeface="+mn-cs"/>
              </a:rPr>
              <a:t> in the medulla oblongata.</a:t>
            </a:r>
            <a:r>
              <a:rPr lang="en-US" sz="1200" b="1" i="0" kern="1200" baseline="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 These 2 nerves will inhibit  the</a:t>
            </a:r>
            <a:r>
              <a:rPr lang="en-US" sz="1200" b="1" i="0" kern="1200" baseline="0" dirty="0" smtClean="0">
                <a:solidFill>
                  <a:schemeClr val="tx1"/>
                </a:solidFill>
                <a:latin typeface="+mn-lt"/>
                <a:ea typeface="+mn-ea"/>
                <a:cs typeface="+mn-cs"/>
              </a:rPr>
              <a:t> </a:t>
            </a:r>
            <a:r>
              <a:rPr lang="en-US" sz="1200" b="1" i="0" kern="1200" baseline="0" dirty="0" err="1" smtClean="0">
                <a:solidFill>
                  <a:schemeClr val="tx1"/>
                </a:solidFill>
                <a:latin typeface="+mn-lt"/>
                <a:ea typeface="+mn-ea"/>
                <a:cs typeface="+mn-cs"/>
              </a:rPr>
              <a:t>cardioexcitatory</a:t>
            </a:r>
            <a:r>
              <a:rPr lang="en-US" sz="1200" b="1" i="0" kern="1200" baseline="0" dirty="0" smtClean="0">
                <a:solidFill>
                  <a:schemeClr val="tx1"/>
                </a:solidFill>
                <a:latin typeface="+mn-lt"/>
                <a:ea typeface="+mn-ea"/>
                <a:cs typeface="+mn-cs"/>
              </a:rPr>
              <a:t> center (C.E.C</a:t>
            </a:r>
            <a:r>
              <a:rPr lang="en-US" sz="1200" b="1" i="0" kern="1200" dirty="0" smtClean="0">
                <a:solidFill>
                  <a:schemeClr val="tx1"/>
                </a:solidFill>
                <a:latin typeface="+mn-lt"/>
                <a:ea typeface="+mn-ea"/>
                <a:cs typeface="+mn-cs"/>
              </a:rPr>
              <a:t>.)  and vasomotor center (VMC) and</a:t>
            </a:r>
            <a:r>
              <a:rPr lang="en-US" sz="1200" b="1" i="0" kern="1200" baseline="0" dirty="0" smtClean="0">
                <a:solidFill>
                  <a:schemeClr val="tx1"/>
                </a:solidFill>
                <a:latin typeface="+mn-lt"/>
                <a:ea typeface="+mn-ea"/>
                <a:cs typeface="+mn-cs"/>
              </a:rPr>
              <a:t> stimulate </a:t>
            </a:r>
            <a:r>
              <a:rPr lang="en-US" sz="1200" b="1" i="0" kern="1200" dirty="0" smtClean="0">
                <a:solidFill>
                  <a:schemeClr val="tx1"/>
                </a:solidFill>
                <a:latin typeface="+mn-lt"/>
                <a:ea typeface="+mn-ea"/>
                <a:cs typeface="+mn-cs"/>
              </a:rPr>
              <a:t>the </a:t>
            </a:r>
            <a:r>
              <a:rPr lang="en-US" sz="1200" b="1" i="0" kern="1200" baseline="0" dirty="0" err="1" smtClean="0">
                <a:solidFill>
                  <a:schemeClr val="tx1"/>
                </a:solidFill>
                <a:latin typeface="+mn-lt"/>
                <a:ea typeface="+mn-ea"/>
                <a:cs typeface="+mn-cs"/>
              </a:rPr>
              <a:t>cardioinhibitory</a:t>
            </a:r>
            <a:r>
              <a:rPr lang="en-US" sz="1200" b="1" i="0" kern="1200" baseline="0" dirty="0" smtClean="0">
                <a:solidFill>
                  <a:schemeClr val="tx1"/>
                </a:solidFill>
                <a:latin typeface="+mn-lt"/>
                <a:ea typeface="+mn-ea"/>
                <a:cs typeface="+mn-cs"/>
              </a:rPr>
              <a:t> center (</a:t>
            </a:r>
            <a:r>
              <a:rPr lang="en-US" sz="1200" b="1" i="0" kern="1200" dirty="0" smtClean="0">
                <a:solidFill>
                  <a:schemeClr val="tx1"/>
                </a:solidFill>
                <a:latin typeface="+mn-lt"/>
                <a:ea typeface="+mn-ea"/>
                <a:cs typeface="+mn-cs"/>
              </a:rPr>
              <a:t>CIC).</a:t>
            </a:r>
            <a:r>
              <a:rPr lang="en-US" sz="1200" b="1" i="0" kern="1200" baseline="0" dirty="0" smtClean="0">
                <a:solidFill>
                  <a:schemeClr val="tx1"/>
                </a:solidFill>
                <a:latin typeface="+mn-lt"/>
                <a:ea typeface="+mn-ea"/>
                <a:cs typeface="+mn-cs"/>
              </a:rPr>
              <a:t> </a:t>
            </a:r>
          </a:p>
          <a:p>
            <a:pPr algn="l" rtl="0"/>
            <a:r>
              <a:rPr lang="en-US" sz="1200" b="1" i="0" kern="1200" baseline="0" dirty="0" smtClean="0">
                <a:solidFill>
                  <a:schemeClr val="tx1"/>
                </a:solidFill>
                <a:latin typeface="+mn-lt"/>
                <a:ea typeface="+mn-ea"/>
                <a:cs typeface="+mn-cs"/>
              </a:rPr>
              <a:t>The net effects are </a:t>
            </a:r>
          </a:p>
          <a:p>
            <a:pPr marL="228600" indent="-228600" algn="l" rtl="0">
              <a:buAutoNum type="arabicParenBoth"/>
            </a:pPr>
            <a:r>
              <a:rPr lang="en-US" sz="1200" b="1" i="0" kern="1200" baseline="0" dirty="0" err="1" smtClean="0">
                <a:solidFill>
                  <a:schemeClr val="tx1"/>
                </a:solidFill>
                <a:latin typeface="+mn-lt"/>
                <a:ea typeface="+mn-ea"/>
                <a:cs typeface="+mn-cs"/>
              </a:rPr>
              <a:t>vasodilation</a:t>
            </a:r>
            <a:r>
              <a:rPr lang="en-US" sz="1200" b="1" i="0" kern="1200" baseline="0" dirty="0" smtClean="0">
                <a:solidFill>
                  <a:schemeClr val="tx1"/>
                </a:solidFill>
                <a:latin typeface="+mn-lt"/>
                <a:ea typeface="+mn-ea"/>
                <a:cs typeface="+mn-cs"/>
              </a:rPr>
              <a:t> of the veins and arterioles throughout the peripheral circulatory system </a:t>
            </a:r>
          </a:p>
          <a:p>
            <a:pPr marL="228600" indent="-228600" algn="l" rtl="0">
              <a:buNone/>
            </a:pPr>
            <a:r>
              <a:rPr lang="en-US" sz="1200" b="1" i="0" kern="1200" baseline="0" dirty="0" smtClean="0">
                <a:solidFill>
                  <a:schemeClr val="tx1"/>
                </a:solidFill>
                <a:latin typeface="+mn-lt"/>
                <a:ea typeface="+mn-ea"/>
                <a:cs typeface="+mn-cs"/>
              </a:rPr>
              <a:t>(2) decreased heart rate and strength of heart contraction.</a:t>
            </a:r>
          </a:p>
          <a:p>
            <a:pPr marL="228600" indent="-228600" algn="l" rtl="0">
              <a:buNone/>
            </a:pPr>
            <a:r>
              <a:rPr lang="en-US" sz="1200" b="1" i="0" kern="1200" baseline="0" dirty="0" smtClean="0">
                <a:solidFill>
                  <a:schemeClr val="tx1"/>
                </a:solidFill>
                <a:latin typeface="+mn-lt"/>
                <a:ea typeface="+mn-ea"/>
                <a:cs typeface="+mn-cs"/>
              </a:rPr>
              <a:t> </a:t>
            </a:r>
          </a:p>
          <a:p>
            <a:pPr marL="228600" indent="-228600" algn="l" rtl="0">
              <a:buNone/>
            </a:pPr>
            <a:r>
              <a:rPr lang="en-US" sz="1200" b="1" i="0" kern="1200" baseline="0" dirty="0" smtClean="0">
                <a:solidFill>
                  <a:schemeClr val="tx1"/>
                </a:solidFill>
                <a:latin typeface="+mn-lt"/>
                <a:ea typeface="+mn-ea"/>
                <a:cs typeface="+mn-cs"/>
              </a:rPr>
              <a:t>Therefore, excitation  of the </a:t>
            </a:r>
            <a:r>
              <a:rPr lang="en-US" sz="1200" b="1" i="0" kern="1200" baseline="0" dirty="0" err="1" smtClean="0">
                <a:solidFill>
                  <a:schemeClr val="tx1"/>
                </a:solidFill>
                <a:latin typeface="+mn-lt"/>
                <a:ea typeface="+mn-ea"/>
                <a:cs typeface="+mn-cs"/>
              </a:rPr>
              <a:t>baroreceptors</a:t>
            </a:r>
            <a:r>
              <a:rPr lang="en-US" sz="1200" b="1" i="0" kern="1200" baseline="0" dirty="0" smtClean="0">
                <a:solidFill>
                  <a:schemeClr val="tx1"/>
                </a:solidFill>
                <a:latin typeface="+mn-lt"/>
                <a:ea typeface="+mn-ea"/>
                <a:cs typeface="+mn-cs"/>
              </a:rPr>
              <a:t> by high pressure in the arteries  </a:t>
            </a:r>
            <a:r>
              <a:rPr lang="en-US" sz="1200" b="1" i="0" kern="1200" baseline="0" dirty="0" err="1" smtClean="0">
                <a:solidFill>
                  <a:schemeClr val="tx1"/>
                </a:solidFill>
                <a:latin typeface="+mn-lt"/>
                <a:ea typeface="+mn-ea"/>
                <a:cs typeface="+mn-cs"/>
              </a:rPr>
              <a:t>reflexly</a:t>
            </a:r>
            <a:r>
              <a:rPr lang="en-US" sz="1200" b="1" i="0" kern="1200" baseline="0" dirty="0" smtClean="0">
                <a:solidFill>
                  <a:schemeClr val="tx1"/>
                </a:solidFill>
                <a:latin typeface="+mn-lt"/>
                <a:ea typeface="+mn-ea"/>
                <a:cs typeface="+mn-cs"/>
              </a:rPr>
              <a:t> causes the arterial pressure to decrease because of both a decrease in peripheral resistance and a decrease in cardiac output. </a:t>
            </a:r>
          </a:p>
          <a:p>
            <a:pPr marL="228600" indent="-228600" algn="l" rtl="0">
              <a:buNone/>
            </a:pPr>
            <a:r>
              <a:rPr lang="en-US" sz="1200" b="1" i="0" kern="1200" baseline="0" dirty="0" smtClean="0">
                <a:solidFill>
                  <a:schemeClr val="tx1"/>
                </a:solidFill>
                <a:latin typeface="+mn-lt"/>
                <a:ea typeface="+mn-ea"/>
                <a:cs typeface="+mn-cs"/>
              </a:rPr>
              <a:t>Conversely, low pressure has opposite effects, </a:t>
            </a:r>
            <a:r>
              <a:rPr lang="en-US" sz="1200" b="1" i="0" kern="1200" baseline="0" dirty="0" err="1" smtClean="0">
                <a:solidFill>
                  <a:schemeClr val="tx1"/>
                </a:solidFill>
                <a:latin typeface="+mn-lt"/>
                <a:ea typeface="+mn-ea"/>
                <a:cs typeface="+mn-cs"/>
              </a:rPr>
              <a:t>reflexly</a:t>
            </a:r>
            <a:r>
              <a:rPr lang="en-US" sz="1200" b="1" i="0" kern="1200" baseline="0" dirty="0" smtClean="0">
                <a:solidFill>
                  <a:schemeClr val="tx1"/>
                </a:solidFill>
                <a:latin typeface="+mn-lt"/>
                <a:ea typeface="+mn-ea"/>
                <a:cs typeface="+mn-cs"/>
              </a:rPr>
              <a:t> causing the pressure to rise back toward normal.</a:t>
            </a:r>
            <a:endParaRPr lang="ar-IQ" b="1" i="0"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5</a:t>
            </a:fld>
            <a:endParaRPr lang="ar-IQ"/>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rtl="0"/>
            <a:r>
              <a:rPr lang="en-US" sz="1200" b="1" kern="1200" dirty="0" smtClean="0">
                <a:solidFill>
                  <a:schemeClr val="tx1"/>
                </a:solidFill>
                <a:latin typeface="+mn-lt"/>
                <a:ea typeface="+mn-ea"/>
                <a:cs typeface="+mn-cs"/>
              </a:rPr>
              <a:t>At normal blood </a:t>
            </a:r>
            <a:r>
              <a:rPr lang="en-US" sz="1200" b="1" kern="1200" dirty="0" err="1" smtClean="0">
                <a:solidFill>
                  <a:schemeClr val="tx1"/>
                </a:solidFill>
                <a:latin typeface="+mn-lt"/>
                <a:ea typeface="+mn-ea"/>
                <a:cs typeface="+mn-cs"/>
              </a:rPr>
              <a:t>pressure→Basal</a:t>
            </a:r>
            <a:r>
              <a:rPr lang="en-US" sz="1200" b="1" kern="1200" dirty="0" smtClean="0">
                <a:solidFill>
                  <a:schemeClr val="tx1"/>
                </a:solidFill>
                <a:latin typeface="+mn-lt"/>
                <a:ea typeface="+mn-ea"/>
                <a:cs typeface="+mn-cs"/>
              </a:rPr>
              <a:t> discharge (tonic discharge), so both CEC &amp; CIC act but in balance this mean that all time (in basal discharge ) there is A.P. found in the </a:t>
            </a:r>
            <a:r>
              <a:rPr lang="en-US" sz="1200" b="1" kern="1200" dirty="0" err="1" smtClean="0">
                <a:solidFill>
                  <a:schemeClr val="tx1"/>
                </a:solidFill>
                <a:latin typeface="+mn-lt"/>
                <a:ea typeface="+mn-ea"/>
                <a:cs typeface="+mn-cs"/>
              </a:rPr>
              <a:t>vagus</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glossopharyngeal</a:t>
            </a:r>
            <a:r>
              <a:rPr lang="en-US" sz="1200" b="1" kern="1200" dirty="0" smtClean="0">
                <a:solidFill>
                  <a:schemeClr val="tx1"/>
                </a:solidFill>
                <a:latin typeface="+mn-lt"/>
                <a:ea typeface="+mn-ea"/>
                <a:cs typeface="+mn-cs"/>
              </a:rPr>
              <a:t> n.&amp; in sympathetic, parasympathetic of CEC &amp; CIC </a:t>
            </a:r>
            <a:endParaRPr lang="en-US" sz="1200" kern="1200" dirty="0" smtClean="0">
              <a:solidFill>
                <a:schemeClr val="tx1"/>
              </a:solidFill>
              <a:latin typeface="+mn-lt"/>
              <a:ea typeface="+mn-ea"/>
              <a:cs typeface="+mn-cs"/>
            </a:endParaRPr>
          </a:p>
          <a:p>
            <a:pPr algn="l" rtl="0"/>
            <a:r>
              <a:rPr lang="en-US" sz="1200" b="1" kern="1200" dirty="0" smtClean="0">
                <a:solidFill>
                  <a:schemeClr val="tx1"/>
                </a:solidFill>
                <a:latin typeface="+mn-lt"/>
                <a:ea typeface="+mn-ea"/>
                <a:cs typeface="+mn-cs"/>
              </a:rPr>
              <a:t>  ↑↓  BP→↑↓ Basal discharge</a:t>
            </a:r>
          </a:p>
          <a:p>
            <a:pPr algn="l" rtl="0"/>
            <a:endParaRPr lang="en-US" sz="1200" kern="1200" dirty="0" smtClean="0">
              <a:solidFill>
                <a:schemeClr val="tx1"/>
              </a:solidFill>
              <a:latin typeface="+mn-lt"/>
              <a:ea typeface="+mn-ea"/>
              <a:cs typeface="+mn-cs"/>
            </a:endParaRPr>
          </a:p>
          <a:p>
            <a:pPr algn="l" rtl="0"/>
            <a:r>
              <a:rPr lang="en-US" sz="1200" b="1" kern="1200" dirty="0" smtClean="0">
                <a:solidFill>
                  <a:schemeClr val="tx1"/>
                </a:solidFill>
                <a:latin typeface="+mn-lt"/>
                <a:ea typeface="+mn-ea"/>
                <a:cs typeface="+mn-cs"/>
              </a:rPr>
              <a:t>↑MABP→↑stretching on both sinuses→↑ impulses from the </a:t>
            </a:r>
            <a:r>
              <a:rPr lang="en-US" sz="1200" b="1" kern="1200" dirty="0" err="1" smtClean="0">
                <a:solidFill>
                  <a:schemeClr val="tx1"/>
                </a:solidFill>
                <a:latin typeface="+mn-lt"/>
                <a:ea typeface="+mn-ea"/>
                <a:cs typeface="+mn-cs"/>
              </a:rPr>
              <a:t>receptores→inhibition</a:t>
            </a:r>
            <a:r>
              <a:rPr lang="en-US" sz="1200" b="1" kern="1200" dirty="0" smtClean="0">
                <a:solidFill>
                  <a:schemeClr val="tx1"/>
                </a:solidFill>
                <a:latin typeface="+mn-lt"/>
                <a:ea typeface="+mn-ea"/>
                <a:cs typeface="+mn-cs"/>
              </a:rPr>
              <a:t> of CEC and VMC &amp; excitation of CIC (↓force of </a:t>
            </a:r>
            <a:r>
              <a:rPr lang="en-US" sz="1200" b="1" kern="1200" dirty="0" err="1" smtClean="0">
                <a:solidFill>
                  <a:schemeClr val="tx1"/>
                </a:solidFill>
                <a:latin typeface="+mn-lt"/>
                <a:ea typeface="+mn-ea"/>
                <a:cs typeface="+mn-cs"/>
              </a:rPr>
              <a:t>contraction,↓HR</a:t>
            </a:r>
            <a:r>
              <a:rPr lang="en-US" sz="1200" b="1" kern="1200" dirty="0" smtClean="0">
                <a:solidFill>
                  <a:schemeClr val="tx1"/>
                </a:solidFill>
                <a:latin typeface="+mn-lt"/>
                <a:ea typeface="+mn-ea"/>
                <a:cs typeface="+mn-cs"/>
              </a:rPr>
              <a:t>. </a:t>
            </a:r>
            <a:r>
              <a:rPr lang="en-US" sz="1200" b="1" kern="1200" dirty="0" err="1" smtClean="0">
                <a:solidFill>
                  <a:schemeClr val="tx1"/>
                </a:solidFill>
                <a:latin typeface="+mn-lt"/>
                <a:ea typeface="+mn-ea"/>
                <a:cs typeface="+mn-cs"/>
              </a:rPr>
              <a:t>venodiltation&amp;vasodiltation</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pPr algn="l" rtl="0"/>
            <a:r>
              <a:rPr lang="en-US" sz="1200" b="1" kern="1200" dirty="0" smtClean="0">
                <a:solidFill>
                  <a:schemeClr val="tx1"/>
                </a:solidFill>
                <a:latin typeface="+mn-lt"/>
                <a:ea typeface="+mn-ea"/>
                <a:cs typeface="+mn-cs"/>
              </a:rPr>
              <a:t>↓MABP.→↓ Stretching→↓  impulses generation→ less inhibition of CEC &amp; VMC  &amp;less excitation of CIC. ( ↑force of contraction, tachycardia, </a:t>
            </a:r>
            <a:r>
              <a:rPr lang="en-US" sz="1200" b="1" kern="1200" dirty="0" err="1" smtClean="0">
                <a:solidFill>
                  <a:schemeClr val="tx1"/>
                </a:solidFill>
                <a:latin typeface="+mn-lt"/>
                <a:ea typeface="+mn-ea"/>
                <a:cs typeface="+mn-cs"/>
              </a:rPr>
              <a:t>venoconstriction</a:t>
            </a:r>
            <a:r>
              <a:rPr lang="en-US" sz="1200" b="1" kern="1200" dirty="0" smtClean="0">
                <a:solidFill>
                  <a:schemeClr val="tx1"/>
                </a:solidFill>
                <a:latin typeface="+mn-lt"/>
                <a:ea typeface="+mn-ea"/>
                <a:cs typeface="+mn-cs"/>
              </a:rPr>
              <a:t> &amp; vasoconstriction.)</a:t>
            </a:r>
          </a:p>
          <a:p>
            <a:pPr algn="l" rtl="0"/>
            <a:endParaRPr lang="en-US" sz="1200" b="1" kern="1200" dirty="0" smtClean="0">
              <a:solidFill>
                <a:schemeClr val="tx1"/>
              </a:solidFill>
              <a:latin typeface="+mn-lt"/>
              <a:ea typeface="+mn-ea"/>
              <a:cs typeface="+mn-cs"/>
            </a:endParaRPr>
          </a:p>
          <a:p>
            <a:pPr algn="l"/>
            <a:r>
              <a:rPr lang="en-US" sz="1200" b="1" kern="1200" dirty="0" smtClean="0">
                <a:solidFill>
                  <a:schemeClr val="tx1"/>
                </a:solidFill>
                <a:latin typeface="+mn-lt"/>
                <a:ea typeface="+mn-ea"/>
                <a:cs typeface="+mn-cs"/>
              </a:rPr>
              <a:t>The </a:t>
            </a:r>
            <a:r>
              <a:rPr lang="en-US" sz="1200" b="1" kern="1200" dirty="0" err="1" smtClean="0">
                <a:solidFill>
                  <a:schemeClr val="tx1"/>
                </a:solidFill>
                <a:latin typeface="+mn-lt"/>
                <a:ea typeface="+mn-ea"/>
                <a:cs typeface="+mn-cs"/>
              </a:rPr>
              <a:t>baroreceptors</a:t>
            </a:r>
            <a:r>
              <a:rPr lang="en-US" sz="1200" b="1" kern="1200" dirty="0" smtClean="0">
                <a:solidFill>
                  <a:schemeClr val="tx1"/>
                </a:solidFill>
                <a:latin typeface="+mn-lt"/>
                <a:ea typeface="+mn-ea"/>
                <a:cs typeface="+mn-cs"/>
              </a:rPr>
              <a:t> respond rapidly to changes in arterial  pressure &amp; respond much more to a rapidly changing  pressure than to a stationary pressure</a:t>
            </a:r>
          </a:p>
          <a:p>
            <a:pPr algn="l"/>
            <a:r>
              <a:rPr lang="en-US" sz="1200" b="1" baseline="0" dirty="0" smtClean="0">
                <a:latin typeface="TimesTen-Roman"/>
              </a:rPr>
              <a:t>In summary, a primary purpose of the arterial </a:t>
            </a:r>
            <a:r>
              <a:rPr lang="en-US" sz="1200" b="1" baseline="0" dirty="0" err="1" smtClean="0">
                <a:latin typeface="TimesTen-Roman"/>
              </a:rPr>
              <a:t>baroreceptor</a:t>
            </a:r>
            <a:r>
              <a:rPr lang="en-US" sz="1200" b="1" baseline="0" dirty="0" smtClean="0">
                <a:latin typeface="TimesTen-Roman"/>
              </a:rPr>
              <a:t> system is to reduce the minute by minute variation in arterial pressure</a:t>
            </a:r>
            <a:endParaRPr lang="en-US" sz="1200" b="1" kern="1200" dirty="0" smtClean="0">
              <a:solidFill>
                <a:schemeClr val="tx1"/>
              </a:solidFill>
              <a:latin typeface="+mn-lt"/>
              <a:ea typeface="+mn-ea"/>
              <a:cs typeface="+mn-cs"/>
            </a:endParaRPr>
          </a:p>
          <a:p>
            <a:pPr algn="l" rtl="0"/>
            <a:endParaRPr lang="en-US" sz="1200" kern="1200" dirty="0" smtClean="0">
              <a:solidFill>
                <a:schemeClr val="tx1"/>
              </a:solidFill>
              <a:latin typeface="+mn-lt"/>
              <a:ea typeface="+mn-ea"/>
              <a:cs typeface="+mn-cs"/>
            </a:endParaRPr>
          </a:p>
          <a:p>
            <a:pPr algn="l" rtl="0"/>
            <a:endParaRPr lang="ar-IQ"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6</a:t>
            </a:fld>
            <a:endParaRPr lang="ar-IQ"/>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Function of the </a:t>
            </a:r>
            <a:r>
              <a:rPr lang="en-US" b="1" dirty="0" err="1" smtClean="0"/>
              <a:t>baroreceptors</a:t>
            </a:r>
            <a:r>
              <a:rPr lang="en-US" b="1" dirty="0" smtClean="0"/>
              <a:t> during changes in body</a:t>
            </a:r>
            <a:r>
              <a:rPr lang="en-US" b="1" baseline="0" dirty="0" smtClean="0"/>
              <a:t> </a:t>
            </a:r>
            <a:r>
              <a:rPr lang="en-US" b="1" dirty="0" smtClean="0"/>
              <a:t>posture.</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Standing results in pooling of blood in the lower extremities</a:t>
            </a:r>
            <a:r>
              <a:rPr lang="en-US" b="1" baseline="0" dirty="0" smtClean="0"/>
              <a:t> </a:t>
            </a:r>
            <a:r>
              <a:rPr lang="en-US" b="1" dirty="0" smtClean="0"/>
              <a:t>and diminished </a:t>
            </a:r>
            <a:r>
              <a:rPr lang="en-US" b="1" dirty="0" err="1" smtClean="0"/>
              <a:t>intracardiac</a:t>
            </a:r>
            <a:r>
              <a:rPr lang="en-US" b="1" dirty="0" smtClean="0"/>
              <a:t> blood volume and decreased cardiac output. The resultant arterial hypotension</a:t>
            </a:r>
            <a:r>
              <a:rPr lang="en-US" b="1" baseline="0" dirty="0" smtClean="0"/>
              <a:t> </a:t>
            </a:r>
            <a:r>
              <a:rPr lang="en-US" b="1" dirty="0" smtClean="0"/>
              <a:t>is sensed in the arterial </a:t>
            </a:r>
            <a:r>
              <a:rPr lang="en-US" b="1" dirty="0" err="1" smtClean="0"/>
              <a:t>baroreceptors</a:t>
            </a:r>
            <a:r>
              <a:rPr lang="en-US" b="1" dirty="0" smtClean="0"/>
              <a:t>, and afferent</a:t>
            </a:r>
            <a:r>
              <a:rPr lang="en-US" b="1" baseline="0" dirty="0" smtClean="0"/>
              <a:t> </a:t>
            </a:r>
            <a:r>
              <a:rPr lang="en-US" b="1" dirty="0" smtClean="0"/>
              <a:t>fibers from these receptors trigger autonomic signals</a:t>
            </a:r>
            <a:r>
              <a:rPr lang="en-US" b="1" baseline="0" dirty="0" smtClean="0"/>
              <a:t> </a:t>
            </a:r>
            <a:r>
              <a:rPr lang="en-US" b="1" dirty="0" smtClean="0"/>
              <a:t>that increase cardiac rate and contractility and</a:t>
            </a:r>
            <a:r>
              <a:rPr lang="en-US" b="1" baseline="0" dirty="0" smtClean="0"/>
              <a:t> elevate the blood pressure back to normal.</a:t>
            </a:r>
            <a:endParaRPr lang="ar-IQ" b="1"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7</a:t>
            </a:fld>
            <a:endParaRPr lang="ar-IQ"/>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rtl="0"/>
            <a:r>
              <a:rPr lang="en-US" b="1" dirty="0" smtClean="0"/>
              <a:t>carotid sinus massage : </a:t>
            </a:r>
          </a:p>
          <a:p>
            <a:pPr algn="l" rtl="0"/>
            <a:r>
              <a:rPr lang="en-US" b="1" dirty="0" smtClean="0"/>
              <a:t>if we  press on the carotid sinus, there will be </a:t>
            </a:r>
            <a:r>
              <a:rPr lang="en-US" b="1" dirty="0" err="1" smtClean="0"/>
              <a:t>bradycardia</a:t>
            </a:r>
            <a:r>
              <a:rPr lang="en-US" b="1" dirty="0" smtClean="0"/>
              <a:t> ,↓ blood pressure because the pressure  lead to↑ the impulses from its</a:t>
            </a:r>
            <a:r>
              <a:rPr lang="en-US" b="1" baseline="0" dirty="0" smtClean="0"/>
              <a:t> </a:t>
            </a:r>
            <a:r>
              <a:rPr lang="en-US" b="1" baseline="0" dirty="0" err="1" smtClean="0"/>
              <a:t>baroreceptors</a:t>
            </a:r>
            <a:r>
              <a:rPr lang="en-US" b="1" dirty="0" smtClean="0"/>
              <a:t>→ inhibition of CEC&amp; stimulation of CI.C. →</a:t>
            </a:r>
            <a:r>
              <a:rPr lang="en-US" b="1" dirty="0" err="1" smtClean="0"/>
              <a:t>bradycardia</a:t>
            </a:r>
            <a:r>
              <a:rPr lang="en-US" b="1" dirty="0" smtClean="0"/>
              <a:t>  </a:t>
            </a:r>
          </a:p>
          <a:p>
            <a:pPr algn="l" rtl="0"/>
            <a:r>
              <a:rPr lang="en-US" b="1" dirty="0" smtClean="0"/>
              <a:t> So this massage can be used to treat tachycardia. </a:t>
            </a:r>
          </a:p>
          <a:p>
            <a:pPr algn="l" rtl="0"/>
            <a:endParaRPr lang="ar-IQ" b="1"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8</a:t>
            </a:fld>
            <a:endParaRPr lang="ar-IQ"/>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low-pressure receptors reflexes</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Both the atria and</a:t>
            </a:r>
            <a:r>
              <a:rPr lang="en-US" b="1" baseline="0" dirty="0" smtClean="0"/>
              <a:t> </a:t>
            </a:r>
            <a:r>
              <a:rPr lang="en-US" b="1" dirty="0" smtClean="0"/>
              <a:t>the pulmonary arteries have in their walls stretch receptors</a:t>
            </a:r>
            <a:r>
              <a:rPr lang="en-US" b="1" baseline="0" dirty="0" smtClean="0"/>
              <a:t> </a:t>
            </a:r>
            <a:r>
              <a:rPr lang="en-US" b="1" dirty="0" smtClean="0"/>
              <a:t>called low-pressure receptors. They are similar to</a:t>
            </a:r>
            <a:r>
              <a:rPr lang="en-US" b="1" baseline="0" dirty="0" smtClean="0"/>
              <a:t> </a:t>
            </a:r>
            <a:r>
              <a:rPr lang="en-US" b="1" dirty="0" smtClean="0"/>
              <a:t>the </a:t>
            </a:r>
            <a:r>
              <a:rPr lang="en-US" b="1" dirty="0" err="1" smtClean="0"/>
              <a:t>baroreceptor</a:t>
            </a:r>
            <a:r>
              <a:rPr lang="en-US" b="1" dirty="0" smtClean="0"/>
              <a:t> stretch receptors of the large systemic</a:t>
            </a:r>
            <a:r>
              <a:rPr lang="en-US" b="1" baseline="0" dirty="0" smtClean="0"/>
              <a:t> </a:t>
            </a:r>
            <a:r>
              <a:rPr lang="en-US" b="1" dirty="0" smtClean="0"/>
              <a:t>arteries.</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Even though the low-pressure</a:t>
            </a:r>
            <a:r>
              <a:rPr lang="en-US" b="1" baseline="0" dirty="0" smtClean="0"/>
              <a:t> </a:t>
            </a:r>
            <a:r>
              <a:rPr lang="en-US" b="1" dirty="0" smtClean="0"/>
              <a:t>receptors in the pulmonary artery and in the atria</a:t>
            </a:r>
            <a:r>
              <a:rPr lang="en-US" b="1" baseline="0" dirty="0" smtClean="0"/>
              <a:t> </a:t>
            </a:r>
            <a:r>
              <a:rPr lang="en-US" b="1" dirty="0" smtClean="0"/>
              <a:t>cannot detect the systemic arterial pressure, they do</a:t>
            </a:r>
            <a:r>
              <a:rPr lang="en-US" b="1" baseline="0" dirty="0" smtClean="0"/>
              <a:t> </a:t>
            </a:r>
            <a:r>
              <a:rPr lang="en-US" b="1" dirty="0" smtClean="0"/>
              <a:t>detect simultaneous increases in pressure in the low pressure</a:t>
            </a:r>
            <a:r>
              <a:rPr lang="en-US" b="1" baseline="0" dirty="0" smtClean="0"/>
              <a:t> </a:t>
            </a:r>
            <a:r>
              <a:rPr lang="en-US" b="1" dirty="0" smtClean="0"/>
              <a:t>areas of the circulation caused by increase in</a:t>
            </a:r>
            <a:r>
              <a:rPr lang="en-US" b="1" baseline="0" dirty="0" smtClean="0"/>
              <a:t> </a:t>
            </a:r>
            <a:r>
              <a:rPr lang="en-US" b="1" dirty="0" smtClean="0"/>
              <a:t>volume, and they elicit reflexes parallel to the </a:t>
            </a:r>
            <a:r>
              <a:rPr lang="en-US" b="1" dirty="0" err="1" smtClean="0"/>
              <a:t>baroreceptor</a:t>
            </a:r>
            <a:r>
              <a:rPr lang="en-US" b="1" baseline="0" dirty="0" smtClean="0"/>
              <a:t> </a:t>
            </a:r>
            <a:r>
              <a:rPr lang="en-US" b="1" dirty="0" smtClean="0"/>
              <a:t>reflexes to make the total reflex system more</a:t>
            </a:r>
            <a:r>
              <a:rPr lang="en-US" b="1" baseline="0" dirty="0" smtClean="0"/>
              <a:t> </a:t>
            </a:r>
            <a:r>
              <a:rPr lang="en-US" b="1" dirty="0" smtClean="0"/>
              <a:t>potent for control of arterial pressure.</a:t>
            </a:r>
            <a:endParaRPr lang="ar-IQ" b="1"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9</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04/09/1439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04/09/1439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04/09/1439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04/09/1439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04/09/1439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04/09/1439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04/09/1439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04/09/1439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04/09/1439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04/09/1439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04/09/1439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04/09/1439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jpeg"/><Relationship Id="rId7"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gif"/><Relationship Id="rId7"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500098" y="1214422"/>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مستطيل 4"/>
          <p:cNvSpPr/>
          <p:nvPr/>
        </p:nvSpPr>
        <p:spPr>
          <a:xfrm>
            <a:off x="4376053" y="3071810"/>
            <a:ext cx="4767947" cy="1261884"/>
          </a:xfrm>
          <a:prstGeom prst="rect">
            <a:avLst/>
          </a:prstGeom>
        </p:spPr>
        <p:txBody>
          <a:bodyPr wrap="square">
            <a:spAutoFit/>
          </a:bodyPr>
          <a:lstStyle/>
          <a:p>
            <a:pPr algn="l" rtl="0">
              <a:buFont typeface="Wingdings" pitchFamily="2" charset="2"/>
              <a:buChar char="q"/>
            </a:pPr>
            <a:r>
              <a:rPr lang="en-US" sz="2400" b="1" dirty="0" smtClean="0"/>
              <a:t> Works </a:t>
            </a:r>
            <a:r>
              <a:rPr lang="en-US" sz="2400" b="1" dirty="0" smtClean="0"/>
              <a:t>within seconds or minutes</a:t>
            </a:r>
          </a:p>
          <a:p>
            <a:pPr algn="l" rtl="0">
              <a:buFont typeface="Wingdings" pitchFamily="2" charset="2"/>
              <a:buChar char="q"/>
            </a:pPr>
            <a:r>
              <a:rPr lang="en-US" sz="2400" b="1" dirty="0" smtClean="0"/>
              <a:t> </a:t>
            </a:r>
            <a:r>
              <a:rPr lang="en-US" sz="2400" b="1" dirty="0" err="1" smtClean="0"/>
              <a:t>baroreceptor</a:t>
            </a:r>
            <a:r>
              <a:rPr lang="en-US" sz="2400" b="1" dirty="0" smtClean="0"/>
              <a:t> </a:t>
            </a:r>
            <a:r>
              <a:rPr lang="en-US" sz="2400" b="1" dirty="0" smtClean="0"/>
              <a:t>mechanism</a:t>
            </a:r>
          </a:p>
          <a:p>
            <a:pPr algn="l" rtl="0"/>
            <a:r>
              <a:rPr lang="en-US" sz="2800" b="1" dirty="0" smtClean="0"/>
              <a:t>  </a:t>
            </a:r>
            <a:endParaRPr lang="ar-IQ" sz="2800" b="1" dirty="0"/>
          </a:p>
        </p:txBody>
      </p:sp>
      <p:sp>
        <p:nvSpPr>
          <p:cNvPr id="6" name="مستطيل 5"/>
          <p:cNvSpPr/>
          <p:nvPr/>
        </p:nvSpPr>
        <p:spPr>
          <a:xfrm>
            <a:off x="4357686" y="4572008"/>
            <a:ext cx="4786314" cy="1631216"/>
          </a:xfrm>
          <a:prstGeom prst="rect">
            <a:avLst/>
          </a:prstGeom>
        </p:spPr>
        <p:txBody>
          <a:bodyPr wrap="square">
            <a:spAutoFit/>
          </a:bodyPr>
          <a:lstStyle/>
          <a:p>
            <a:pPr algn="l" rtl="0">
              <a:buFont typeface="Wingdings" pitchFamily="2" charset="2"/>
              <a:buChar char="q"/>
            </a:pPr>
            <a:r>
              <a:rPr lang="en-US" sz="2400" b="1" dirty="0" smtClean="0"/>
              <a:t> Works </a:t>
            </a:r>
            <a:r>
              <a:rPr lang="en-US" sz="2400" b="1" dirty="0" smtClean="0"/>
              <a:t>within hours, days ,weeks or years</a:t>
            </a:r>
          </a:p>
          <a:p>
            <a:pPr algn="l" rtl="0">
              <a:buFont typeface="Wingdings" pitchFamily="2" charset="2"/>
              <a:buChar char="q"/>
            </a:pPr>
            <a:r>
              <a:rPr lang="en-US" sz="2400" b="1" dirty="0" smtClean="0"/>
              <a:t> the </a:t>
            </a:r>
            <a:r>
              <a:rPr lang="en-US" sz="2400" b="1" dirty="0" smtClean="0"/>
              <a:t>rennin –</a:t>
            </a:r>
            <a:r>
              <a:rPr lang="en-US" sz="2400" b="1" dirty="0" err="1" smtClean="0"/>
              <a:t>angiotensin-Aldosteron</a:t>
            </a:r>
            <a:r>
              <a:rPr lang="en-US" sz="2400" b="1" dirty="0" smtClean="0"/>
              <a:t> system</a:t>
            </a:r>
            <a:r>
              <a:rPr lang="en-US" sz="2800" b="1" dirty="0" smtClean="0"/>
              <a:t>  </a:t>
            </a:r>
            <a:endParaRPr lang="ar-IQ"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E19AB3F4-171A-418C-9AA9-F1389FB8CDBC}"/>
                                            </p:graphicEl>
                                          </p:spTgt>
                                        </p:tgtEl>
                                        <p:attrNameLst>
                                          <p:attrName>style.visibility</p:attrName>
                                        </p:attrNameLst>
                                      </p:cBhvr>
                                      <p:to>
                                        <p:strVal val="visible"/>
                                      </p:to>
                                    </p:set>
                                    <p:animEffect transition="in" filter="fade">
                                      <p:cBhvr>
                                        <p:cTn id="7" dur="2000"/>
                                        <p:tgtEl>
                                          <p:spTgt spid="4">
                                            <p:graphicEl>
                                              <a:dgm id="{E19AB3F4-171A-418C-9AA9-F1389FB8CDB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3D2AC75D-D526-4A75-B112-D7DF86A04D31}"/>
                                            </p:graphicEl>
                                          </p:spTgt>
                                        </p:tgtEl>
                                        <p:attrNameLst>
                                          <p:attrName>style.visibility</p:attrName>
                                        </p:attrNameLst>
                                      </p:cBhvr>
                                      <p:to>
                                        <p:strVal val="visible"/>
                                      </p:to>
                                    </p:set>
                                    <p:animEffect transition="in" filter="fade">
                                      <p:cBhvr>
                                        <p:cTn id="12" dur="2000"/>
                                        <p:tgtEl>
                                          <p:spTgt spid="4">
                                            <p:graphicEl>
                                              <a:dgm id="{3D2AC75D-D526-4A75-B112-D7DF86A04D31}"/>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FAF03C3B-3E80-4EAB-8303-FBE95DF6112F}"/>
                                            </p:graphicEl>
                                          </p:spTgt>
                                        </p:tgtEl>
                                        <p:attrNameLst>
                                          <p:attrName>style.visibility</p:attrName>
                                        </p:attrNameLst>
                                      </p:cBhvr>
                                      <p:to>
                                        <p:strVal val="visible"/>
                                      </p:to>
                                    </p:set>
                                    <p:animEffect transition="in" filter="fade">
                                      <p:cBhvr>
                                        <p:cTn id="15" dur="2000"/>
                                        <p:tgtEl>
                                          <p:spTgt spid="4">
                                            <p:graphicEl>
                                              <a:dgm id="{FAF03C3B-3E80-4EAB-8303-FBE95DF6112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2F509836-19A2-43E8-9A96-A56FA3F1EDCF}"/>
                                            </p:graphicEl>
                                          </p:spTgt>
                                        </p:tgtEl>
                                        <p:attrNameLst>
                                          <p:attrName>style.visibility</p:attrName>
                                        </p:attrNameLst>
                                      </p:cBhvr>
                                      <p:to>
                                        <p:strVal val="visible"/>
                                      </p:to>
                                    </p:set>
                                    <p:animEffect transition="in" filter="fade">
                                      <p:cBhvr>
                                        <p:cTn id="20" dur="2000"/>
                                        <p:tgtEl>
                                          <p:spTgt spid="4">
                                            <p:graphicEl>
                                              <a:dgm id="{2F509836-19A2-43E8-9A96-A56FA3F1EDCF}"/>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6C25BE73-CF29-4A73-B78D-388810903237}"/>
                                            </p:graphicEl>
                                          </p:spTgt>
                                        </p:tgtEl>
                                        <p:attrNameLst>
                                          <p:attrName>style.visibility</p:attrName>
                                        </p:attrNameLst>
                                      </p:cBhvr>
                                      <p:to>
                                        <p:strVal val="visible"/>
                                      </p:to>
                                    </p:set>
                                    <p:animEffect transition="in" filter="fade">
                                      <p:cBhvr>
                                        <p:cTn id="23" dur="2000"/>
                                        <p:tgtEl>
                                          <p:spTgt spid="4">
                                            <p:graphicEl>
                                              <a:dgm id="{6C25BE73-CF29-4A73-B78D-388810903237}"/>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2000"/>
                                        <p:tgtEl>
                                          <p:spTgt spid="5">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Effect transition="in" filter="fade">
                                      <p:cBhvr>
                                        <p:cTn id="33" dur="2000"/>
                                        <p:tgtEl>
                                          <p:spTgt spid="5">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5">
                                            <p:txEl>
                                              <p:pRg st="2" end="2"/>
                                            </p:txEl>
                                          </p:spTgt>
                                        </p:tgtEl>
                                        <p:attrNameLst>
                                          <p:attrName>style.visibility</p:attrName>
                                        </p:attrNameLst>
                                      </p:cBhvr>
                                      <p:to>
                                        <p:strVal val="visible"/>
                                      </p:to>
                                    </p:set>
                                    <p:animEffect transition="in" filter="fade">
                                      <p:cBhvr>
                                        <p:cTn id="38" dur="2000"/>
                                        <p:tgtEl>
                                          <p:spTgt spid="5">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fade">
                                      <p:cBhvr>
                                        <p:cTn id="43" dur="2000"/>
                                        <p:tgtEl>
                                          <p:spTgt spid="6">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6">
                                            <p:txEl>
                                              <p:pRg st="1" end="1"/>
                                            </p:txEl>
                                          </p:spTgt>
                                        </p:tgtEl>
                                        <p:attrNameLst>
                                          <p:attrName>style.visibility</p:attrName>
                                        </p:attrNameLst>
                                      </p:cBhvr>
                                      <p:to>
                                        <p:strVal val="visible"/>
                                      </p:to>
                                    </p:set>
                                    <p:animEffect transition="in" filter="fade">
                                      <p:cBhvr>
                                        <p:cTn id="48"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build="p"/>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1.png"/>
          <p:cNvPicPr>
            <a:picLocks noChangeAspect="1"/>
          </p:cNvPicPr>
          <p:nvPr/>
        </p:nvPicPr>
        <p:blipFill>
          <a:blip r:embed="rId3" cstate="print"/>
          <a:stretch>
            <a:fillRect/>
          </a:stretch>
        </p:blipFill>
        <p:spPr>
          <a:xfrm>
            <a:off x="1643042" y="1543303"/>
            <a:ext cx="4572032" cy="5314697"/>
          </a:xfrm>
          <a:prstGeom prst="rect">
            <a:avLst/>
          </a:prstGeom>
        </p:spPr>
      </p:pic>
      <p:sp>
        <p:nvSpPr>
          <p:cNvPr id="2" name="عنوان 1"/>
          <p:cNvSpPr>
            <a:spLocks noGrp="1"/>
          </p:cNvSpPr>
          <p:nvPr>
            <p:ph type="title"/>
          </p:nvPr>
        </p:nvSpPr>
        <p:spPr>
          <a:xfrm>
            <a:off x="357158" y="0"/>
            <a:ext cx="8229600" cy="2297106"/>
          </a:xfrm>
        </p:spPr>
        <p:txBody>
          <a:bodyPr>
            <a:normAutofit/>
          </a:bodyPr>
          <a:lstStyle/>
          <a:p>
            <a:r>
              <a:rPr lang="en-US" b="1" dirty="0" smtClean="0"/>
              <a:t>Control of arterial pressure by the carotid &amp; aortic </a:t>
            </a:r>
            <a:r>
              <a:rPr lang="en-US" b="1" dirty="0" err="1" smtClean="0"/>
              <a:t>chemoreceptors</a:t>
            </a:r>
            <a:r>
              <a:rPr lang="en-US" b="1" dirty="0" smtClean="0"/>
              <a:t> </a:t>
            </a:r>
            <a:endParaRPr lang="ar-IQ" dirty="0"/>
          </a:p>
        </p:txBody>
      </p:sp>
      <p:cxnSp>
        <p:nvCxnSpPr>
          <p:cNvPr id="5" name="رابط كسهم مستقيم 4"/>
          <p:cNvCxnSpPr/>
          <p:nvPr/>
        </p:nvCxnSpPr>
        <p:spPr>
          <a:xfrm>
            <a:off x="2143108" y="4857760"/>
            <a:ext cx="1214446" cy="500066"/>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رابط كسهم مستقيم 5"/>
          <p:cNvCxnSpPr/>
          <p:nvPr/>
        </p:nvCxnSpPr>
        <p:spPr>
          <a:xfrm>
            <a:off x="2857488" y="2000240"/>
            <a:ext cx="1285884" cy="35719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مستطيل 6"/>
          <p:cNvSpPr/>
          <p:nvPr/>
        </p:nvSpPr>
        <p:spPr>
          <a:xfrm>
            <a:off x="785786" y="2000240"/>
            <a:ext cx="2143472" cy="523220"/>
          </a:xfrm>
          <a:prstGeom prst="rect">
            <a:avLst/>
          </a:prstGeom>
          <a:ln>
            <a:noFill/>
          </a:ln>
        </p:spPr>
        <p:txBody>
          <a:bodyPr wrap="none">
            <a:spAutoFit/>
          </a:bodyPr>
          <a:lstStyle/>
          <a:p>
            <a:pPr marL="228600" indent="-228600" algn="l" rtl="0">
              <a:buFont typeface="Arial" pitchFamily="34" charset="0"/>
              <a:buNone/>
            </a:pPr>
            <a:r>
              <a:rPr lang="en-US" sz="2800" b="1" dirty="0" smtClean="0"/>
              <a:t> carotid body</a:t>
            </a:r>
          </a:p>
        </p:txBody>
      </p:sp>
      <p:sp>
        <p:nvSpPr>
          <p:cNvPr id="8" name="مستطيل 7"/>
          <p:cNvSpPr/>
          <p:nvPr/>
        </p:nvSpPr>
        <p:spPr>
          <a:xfrm>
            <a:off x="202730" y="4334540"/>
            <a:ext cx="1891865" cy="523220"/>
          </a:xfrm>
          <a:prstGeom prst="rect">
            <a:avLst/>
          </a:prstGeom>
          <a:ln>
            <a:noFill/>
          </a:ln>
        </p:spPr>
        <p:txBody>
          <a:bodyPr wrap="none">
            <a:spAutoFit/>
          </a:bodyPr>
          <a:lstStyle/>
          <a:p>
            <a:pPr marL="228600" indent="-228600" algn="l" rtl="0">
              <a:buFont typeface="Arial" pitchFamily="34" charset="0"/>
              <a:buNone/>
            </a:pPr>
            <a:r>
              <a:rPr lang="en-US" sz="2800" b="1" dirty="0" smtClean="0"/>
              <a:t>aortic </a:t>
            </a:r>
            <a:r>
              <a:rPr lang="en-US" sz="2800" b="1" dirty="0" err="1" smtClean="0"/>
              <a:t>bodY</a:t>
            </a:r>
            <a:endParaRPr lang="en-US"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par>
                                <p:cTn id="12" presetID="1" presetClass="exit" presetSubtype="0" fill="hold" nodeType="withEffect">
                                  <p:stCondLst>
                                    <p:cond delay="0"/>
                                  </p:stCondLst>
                                  <p:childTnLst>
                                    <p:set>
                                      <p:cBhvr>
                                        <p:cTn id="13" dur="1" fill="hold">
                                          <p:stCondLst>
                                            <p:cond delay="0"/>
                                          </p:stCondLst>
                                        </p:cTn>
                                        <p:tgtEl>
                                          <p:spTgt spid="5"/>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par>
                          <p:cTn id="19" fill="hold">
                            <p:stCondLst>
                              <p:cond delay="500"/>
                            </p:stCondLst>
                            <p:childTnLst>
                              <p:par>
                                <p:cTn id="20" presetID="22" presetClass="entr" presetSubtype="8"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left)">
                                      <p:cBhvr>
                                        <p:cTn id="33" dur="500"/>
                                        <p:tgtEl>
                                          <p:spTgt spid="8"/>
                                        </p:tgtEl>
                                      </p:cBhvr>
                                    </p:animEffect>
                                  </p:childTnLst>
                                </p:cTn>
                              </p:par>
                              <p:par>
                                <p:cTn id="34" presetID="1" presetClass="exit" presetSubtype="0" fill="hold" grpId="1" nodeType="withEffect">
                                  <p:stCondLst>
                                    <p:cond delay="0"/>
                                  </p:stCondLst>
                                  <p:childTnLst>
                                    <p:set>
                                      <p:cBhvr>
                                        <p:cTn id="35"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P spid="8"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571472" y="0"/>
            <a:ext cx="8086724" cy="857232"/>
          </a:xfrm>
          <a:prstGeom prst="rect">
            <a:avLst/>
          </a:prstGeom>
        </p:spPr>
        <p:txBody>
          <a:bodyPr vert="horz" lIns="91440" tIns="45720" rIns="91440" bIns="45720" rtlCol="1" anchor="ctr">
            <a:normAutofit/>
          </a:bodyPr>
          <a:lstStyle/>
          <a:p>
            <a:pPr lvl="0" algn="ctr"/>
            <a:r>
              <a:rPr lang="en-US" sz="3600" b="1" dirty="0" smtClean="0"/>
              <a:t>Long-term regulation </a:t>
            </a:r>
            <a:endParaRPr lang="ar-IQ" sz="3600" dirty="0"/>
          </a:p>
        </p:txBody>
      </p:sp>
      <p:sp>
        <p:nvSpPr>
          <p:cNvPr id="5" name="عنوان 1"/>
          <p:cNvSpPr txBox="1">
            <a:spLocks/>
          </p:cNvSpPr>
          <p:nvPr/>
        </p:nvSpPr>
        <p:spPr>
          <a:xfrm>
            <a:off x="571472" y="857232"/>
            <a:ext cx="8086724" cy="857232"/>
          </a:xfrm>
          <a:prstGeom prst="rect">
            <a:avLst/>
          </a:prstGeom>
        </p:spPr>
        <p:txBody>
          <a:bodyPr vert="horz" lIns="91440" tIns="45720" rIns="91440" bIns="45720" rtlCol="1" anchor="ctr">
            <a:normAutofit fontScale="70000" lnSpcReduction="20000"/>
          </a:bodyPr>
          <a:lstStyle/>
          <a:p>
            <a:pPr algn="l" rtl="0"/>
            <a:r>
              <a:rPr lang="en-US" sz="4400" b="1" dirty="0" smtClean="0"/>
              <a:t>The rennin – </a:t>
            </a:r>
            <a:r>
              <a:rPr lang="en-US" sz="4400" b="1" dirty="0" err="1" smtClean="0"/>
              <a:t>angiotensin</a:t>
            </a:r>
            <a:r>
              <a:rPr lang="en-US" sz="4400" b="1" dirty="0" smtClean="0"/>
              <a:t> – </a:t>
            </a:r>
            <a:r>
              <a:rPr lang="en-US" sz="4400" b="1" dirty="0" err="1" smtClean="0"/>
              <a:t>aldosteron</a:t>
            </a:r>
            <a:r>
              <a:rPr lang="en-US" sz="4400" b="1" dirty="0" smtClean="0"/>
              <a:t> system</a:t>
            </a:r>
            <a:r>
              <a:rPr lang="en-US" sz="4800" b="1" dirty="0" smtClean="0"/>
              <a:t>  </a:t>
            </a:r>
            <a:endParaRPr lang="ar-IQ" sz="4800" b="1" dirty="0"/>
          </a:p>
        </p:txBody>
      </p:sp>
      <p:pic>
        <p:nvPicPr>
          <p:cNvPr id="6" name="صورة 5" descr="images.jpg"/>
          <p:cNvPicPr>
            <a:picLocks noChangeAspect="1"/>
          </p:cNvPicPr>
          <p:nvPr/>
        </p:nvPicPr>
        <p:blipFill>
          <a:blip r:embed="rId2" cstate="print"/>
          <a:stretch>
            <a:fillRect/>
          </a:stretch>
        </p:blipFill>
        <p:spPr>
          <a:xfrm>
            <a:off x="0" y="2242024"/>
            <a:ext cx="9144000" cy="4615976"/>
          </a:xfrm>
          <a:prstGeom prst="rect">
            <a:avLst/>
          </a:prstGeom>
        </p:spPr>
      </p:pic>
      <p:sp>
        <p:nvSpPr>
          <p:cNvPr id="7" name="عنوان 1"/>
          <p:cNvSpPr txBox="1">
            <a:spLocks/>
          </p:cNvSpPr>
          <p:nvPr/>
        </p:nvSpPr>
        <p:spPr>
          <a:xfrm>
            <a:off x="1500166" y="1428736"/>
            <a:ext cx="8086724" cy="857232"/>
          </a:xfrm>
          <a:prstGeom prst="rect">
            <a:avLst/>
          </a:prstGeom>
        </p:spPr>
        <p:txBody>
          <a:bodyPr vert="horz" lIns="91440" tIns="45720" rIns="91440" bIns="45720" rtlCol="1" anchor="ctr">
            <a:normAutofit/>
          </a:bodyPr>
          <a:lstStyle/>
          <a:p>
            <a:pPr algn="l" rtl="0"/>
            <a:r>
              <a:rPr lang="en-US" sz="4400" b="1" dirty="0" smtClean="0"/>
              <a:t>Lets start the journey</a:t>
            </a:r>
            <a:endParaRPr lang="ar-IQ" sz="4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B.png"/>
          <p:cNvPicPr>
            <a:picLocks noChangeAspect="1"/>
          </p:cNvPicPr>
          <p:nvPr/>
        </p:nvPicPr>
        <p:blipFill>
          <a:blip r:embed="rId3" cstate="print"/>
          <a:stretch>
            <a:fillRect/>
          </a:stretch>
        </p:blipFill>
        <p:spPr>
          <a:xfrm>
            <a:off x="2143108" y="1573579"/>
            <a:ext cx="1887537" cy="1926859"/>
          </a:xfrm>
          <a:prstGeom prst="rect">
            <a:avLst/>
          </a:prstGeom>
        </p:spPr>
      </p:pic>
      <p:pic>
        <p:nvPicPr>
          <p:cNvPr id="6" name="صورة 5" descr="C.png"/>
          <p:cNvPicPr>
            <a:picLocks noChangeAspect="1"/>
          </p:cNvPicPr>
          <p:nvPr/>
        </p:nvPicPr>
        <p:blipFill>
          <a:blip r:embed="rId4" cstate="print"/>
          <a:stretch>
            <a:fillRect/>
          </a:stretch>
        </p:blipFill>
        <p:spPr>
          <a:xfrm>
            <a:off x="785786" y="2357430"/>
            <a:ext cx="2929616" cy="2143140"/>
          </a:xfrm>
          <a:prstGeom prst="rect">
            <a:avLst/>
          </a:prstGeom>
        </p:spPr>
      </p:pic>
      <p:pic>
        <p:nvPicPr>
          <p:cNvPr id="7" name="صورة 6" descr="D.png"/>
          <p:cNvPicPr>
            <a:picLocks noChangeAspect="1"/>
          </p:cNvPicPr>
          <p:nvPr/>
        </p:nvPicPr>
        <p:blipFill>
          <a:blip r:embed="rId5" cstate="print"/>
          <a:stretch>
            <a:fillRect/>
          </a:stretch>
        </p:blipFill>
        <p:spPr>
          <a:xfrm>
            <a:off x="2928926" y="3377879"/>
            <a:ext cx="1769566" cy="3480145"/>
          </a:xfrm>
          <a:prstGeom prst="rect">
            <a:avLst/>
          </a:prstGeom>
        </p:spPr>
      </p:pic>
      <p:pic>
        <p:nvPicPr>
          <p:cNvPr id="8" name="صورة 7" descr="E.png"/>
          <p:cNvPicPr>
            <a:picLocks noChangeAspect="1"/>
          </p:cNvPicPr>
          <p:nvPr/>
        </p:nvPicPr>
        <p:blipFill>
          <a:blip r:embed="rId6" cstate="print"/>
          <a:stretch>
            <a:fillRect/>
          </a:stretch>
        </p:blipFill>
        <p:spPr>
          <a:xfrm>
            <a:off x="3786182" y="1500174"/>
            <a:ext cx="3245322" cy="2571744"/>
          </a:xfrm>
          <a:prstGeom prst="rect">
            <a:avLst/>
          </a:prstGeom>
        </p:spPr>
      </p:pic>
      <p:pic>
        <p:nvPicPr>
          <p:cNvPr id="9" name="صورة 8" descr="F.png"/>
          <p:cNvPicPr>
            <a:picLocks noChangeAspect="1"/>
          </p:cNvPicPr>
          <p:nvPr/>
        </p:nvPicPr>
        <p:blipFill>
          <a:blip r:embed="rId7" cstate="print"/>
          <a:stretch>
            <a:fillRect/>
          </a:stretch>
        </p:blipFill>
        <p:spPr>
          <a:xfrm rot="16200000">
            <a:off x="6450030" y="1550970"/>
            <a:ext cx="987636" cy="2743432"/>
          </a:xfrm>
          <a:prstGeom prst="rect">
            <a:avLst/>
          </a:prstGeom>
        </p:spPr>
      </p:pic>
      <p:cxnSp>
        <p:nvCxnSpPr>
          <p:cNvPr id="10" name="رابط كسهم مستقيم 9"/>
          <p:cNvCxnSpPr/>
          <p:nvPr/>
        </p:nvCxnSpPr>
        <p:spPr>
          <a:xfrm>
            <a:off x="1857356" y="1571612"/>
            <a:ext cx="642942" cy="573092"/>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مستطيل 10"/>
          <p:cNvSpPr/>
          <p:nvPr/>
        </p:nvSpPr>
        <p:spPr>
          <a:xfrm>
            <a:off x="-214346" y="5357826"/>
            <a:ext cx="3143272" cy="830997"/>
          </a:xfrm>
          <a:prstGeom prst="rect">
            <a:avLst/>
          </a:prstGeom>
        </p:spPr>
        <p:txBody>
          <a:bodyPr wrap="square">
            <a:spAutoFit/>
          </a:bodyPr>
          <a:lstStyle/>
          <a:p>
            <a:pPr algn="ctr" rtl="0"/>
            <a:r>
              <a:rPr lang="en-US" altLang="en-US" sz="2400" b="1" dirty="0" smtClean="0">
                <a:solidFill>
                  <a:prstClr val="black"/>
                </a:solidFill>
                <a:latin typeface="Times New Roman" panose="02020603050405020304" pitchFamily="18" charset="0"/>
              </a:rPr>
              <a:t>Proximal convoluted tubules</a:t>
            </a:r>
          </a:p>
        </p:txBody>
      </p:sp>
      <p:cxnSp>
        <p:nvCxnSpPr>
          <p:cNvPr id="14" name="رابط كسهم مستقيم 13"/>
          <p:cNvCxnSpPr/>
          <p:nvPr/>
        </p:nvCxnSpPr>
        <p:spPr>
          <a:xfrm rot="16200000" flipH="1">
            <a:off x="2393141" y="1821645"/>
            <a:ext cx="1214446" cy="142876"/>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مستطيل 14"/>
          <p:cNvSpPr/>
          <p:nvPr/>
        </p:nvSpPr>
        <p:spPr>
          <a:xfrm>
            <a:off x="1571604" y="785794"/>
            <a:ext cx="3143272" cy="461665"/>
          </a:xfrm>
          <a:prstGeom prst="rect">
            <a:avLst/>
          </a:prstGeom>
        </p:spPr>
        <p:txBody>
          <a:bodyPr wrap="square">
            <a:spAutoFit/>
          </a:bodyPr>
          <a:lstStyle/>
          <a:p>
            <a:pPr algn="ctr" rtl="0"/>
            <a:r>
              <a:rPr lang="en-US" altLang="en-US" sz="2400" b="1" dirty="0" err="1" smtClean="0">
                <a:solidFill>
                  <a:prstClr val="black"/>
                </a:solidFill>
                <a:latin typeface="Times New Roman" panose="02020603050405020304" pitchFamily="18" charset="0"/>
              </a:rPr>
              <a:t>Glomerulus</a:t>
            </a:r>
            <a:endParaRPr lang="en-US" altLang="en-US" sz="2400" b="1" dirty="0" smtClean="0">
              <a:solidFill>
                <a:prstClr val="black"/>
              </a:solidFill>
              <a:latin typeface="Times New Roman" panose="02020603050405020304" pitchFamily="18" charset="0"/>
            </a:endParaRPr>
          </a:p>
        </p:txBody>
      </p:sp>
      <p:cxnSp>
        <p:nvCxnSpPr>
          <p:cNvPr id="16" name="رابط كسهم مستقيم 15"/>
          <p:cNvCxnSpPr/>
          <p:nvPr/>
        </p:nvCxnSpPr>
        <p:spPr>
          <a:xfrm rot="5400000" flipH="1" flipV="1">
            <a:off x="785786" y="4500570"/>
            <a:ext cx="1000132" cy="571504"/>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مستطيل 16"/>
          <p:cNvSpPr/>
          <p:nvPr/>
        </p:nvSpPr>
        <p:spPr>
          <a:xfrm>
            <a:off x="-214346" y="1142984"/>
            <a:ext cx="3143272" cy="461665"/>
          </a:xfrm>
          <a:prstGeom prst="rect">
            <a:avLst/>
          </a:prstGeom>
        </p:spPr>
        <p:txBody>
          <a:bodyPr wrap="square">
            <a:spAutoFit/>
          </a:bodyPr>
          <a:lstStyle/>
          <a:p>
            <a:pPr algn="ctr" rtl="0"/>
            <a:r>
              <a:rPr lang="en-US" altLang="en-US" sz="2400" b="1" dirty="0" smtClean="0">
                <a:solidFill>
                  <a:prstClr val="black"/>
                </a:solidFill>
                <a:latin typeface="Times New Roman" panose="02020603050405020304" pitchFamily="18" charset="0"/>
              </a:rPr>
              <a:t>Bowman's capsule</a:t>
            </a:r>
          </a:p>
        </p:txBody>
      </p:sp>
      <p:sp>
        <p:nvSpPr>
          <p:cNvPr id="25" name="مستطيل 24"/>
          <p:cNvSpPr/>
          <p:nvPr/>
        </p:nvSpPr>
        <p:spPr>
          <a:xfrm>
            <a:off x="4643438" y="5786454"/>
            <a:ext cx="2214578" cy="461665"/>
          </a:xfrm>
          <a:prstGeom prst="rect">
            <a:avLst/>
          </a:prstGeom>
        </p:spPr>
        <p:txBody>
          <a:bodyPr wrap="square">
            <a:spAutoFit/>
          </a:bodyPr>
          <a:lstStyle/>
          <a:p>
            <a:pPr algn="ctr" rtl="0"/>
            <a:r>
              <a:rPr lang="en-US" altLang="en-US" sz="2400" b="1" dirty="0" smtClean="0">
                <a:solidFill>
                  <a:prstClr val="black"/>
                </a:solidFill>
                <a:latin typeface="Times New Roman" panose="02020603050405020304" pitchFamily="18" charset="0"/>
              </a:rPr>
              <a:t>Loop of </a:t>
            </a:r>
            <a:r>
              <a:rPr lang="en-US" altLang="en-US" sz="2400" b="1" dirty="0" err="1" smtClean="0">
                <a:solidFill>
                  <a:prstClr val="black"/>
                </a:solidFill>
                <a:latin typeface="Times New Roman" panose="02020603050405020304" pitchFamily="18" charset="0"/>
              </a:rPr>
              <a:t>Henle</a:t>
            </a:r>
            <a:endParaRPr lang="en-US" altLang="en-US" sz="2400" b="1" dirty="0" smtClean="0">
              <a:solidFill>
                <a:prstClr val="black"/>
              </a:solidFill>
              <a:latin typeface="Times New Roman" panose="02020603050405020304" pitchFamily="18" charset="0"/>
            </a:endParaRPr>
          </a:p>
        </p:txBody>
      </p:sp>
      <p:cxnSp>
        <p:nvCxnSpPr>
          <p:cNvPr id="26" name="رابط كسهم مستقيم 25"/>
          <p:cNvCxnSpPr/>
          <p:nvPr/>
        </p:nvCxnSpPr>
        <p:spPr>
          <a:xfrm rot="5400000">
            <a:off x="4929190" y="928670"/>
            <a:ext cx="714380" cy="571504"/>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مستطيل 26"/>
          <p:cNvSpPr/>
          <p:nvPr/>
        </p:nvSpPr>
        <p:spPr>
          <a:xfrm>
            <a:off x="4214810" y="428628"/>
            <a:ext cx="3786214" cy="461665"/>
          </a:xfrm>
          <a:prstGeom prst="rect">
            <a:avLst/>
          </a:prstGeom>
        </p:spPr>
        <p:txBody>
          <a:bodyPr wrap="square">
            <a:spAutoFit/>
          </a:bodyPr>
          <a:lstStyle/>
          <a:p>
            <a:pPr algn="ctr" rtl="0"/>
            <a:r>
              <a:rPr lang="en-US" altLang="en-US" sz="2400" b="1" dirty="0" smtClean="0">
                <a:solidFill>
                  <a:prstClr val="black"/>
                </a:solidFill>
                <a:latin typeface="Times New Roman" panose="02020603050405020304" pitchFamily="18" charset="0"/>
              </a:rPr>
              <a:t>Distal convoluted tubules</a:t>
            </a:r>
          </a:p>
        </p:txBody>
      </p:sp>
      <p:cxnSp>
        <p:nvCxnSpPr>
          <p:cNvPr id="28" name="رابط كسهم مستقيم 27"/>
          <p:cNvCxnSpPr/>
          <p:nvPr/>
        </p:nvCxnSpPr>
        <p:spPr>
          <a:xfrm rot="5400000" flipH="1" flipV="1">
            <a:off x="6572264" y="3500438"/>
            <a:ext cx="714380" cy="1588"/>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مستطيل 28"/>
          <p:cNvSpPr/>
          <p:nvPr/>
        </p:nvSpPr>
        <p:spPr>
          <a:xfrm>
            <a:off x="5286380" y="3786190"/>
            <a:ext cx="3143272" cy="461665"/>
          </a:xfrm>
          <a:prstGeom prst="rect">
            <a:avLst/>
          </a:prstGeom>
        </p:spPr>
        <p:txBody>
          <a:bodyPr wrap="square">
            <a:spAutoFit/>
          </a:bodyPr>
          <a:lstStyle/>
          <a:p>
            <a:pPr algn="ctr" rtl="0"/>
            <a:r>
              <a:rPr lang="en-US" altLang="en-US" sz="2400" b="1" dirty="0" smtClean="0">
                <a:solidFill>
                  <a:prstClr val="black"/>
                </a:solidFill>
                <a:latin typeface="Times New Roman" panose="02020603050405020304" pitchFamily="18" charset="0"/>
              </a:rPr>
              <a:t>Collecting duct</a:t>
            </a:r>
          </a:p>
        </p:txBody>
      </p:sp>
      <p:sp>
        <p:nvSpPr>
          <p:cNvPr id="44" name="مستطيل 43"/>
          <p:cNvSpPr/>
          <p:nvPr/>
        </p:nvSpPr>
        <p:spPr>
          <a:xfrm>
            <a:off x="3143240" y="4714884"/>
            <a:ext cx="1357322" cy="21431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46" name="رابط كسهم مستقيم 45"/>
          <p:cNvCxnSpPr/>
          <p:nvPr/>
        </p:nvCxnSpPr>
        <p:spPr>
          <a:xfrm rot="10800000">
            <a:off x="3929058" y="3285330"/>
            <a:ext cx="928694" cy="572298"/>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مستطيل 46"/>
          <p:cNvSpPr/>
          <p:nvPr/>
        </p:nvSpPr>
        <p:spPr>
          <a:xfrm>
            <a:off x="3643306" y="4000504"/>
            <a:ext cx="3786214" cy="461665"/>
          </a:xfrm>
          <a:prstGeom prst="rect">
            <a:avLst/>
          </a:prstGeom>
        </p:spPr>
        <p:txBody>
          <a:bodyPr wrap="square">
            <a:spAutoFit/>
          </a:bodyPr>
          <a:lstStyle/>
          <a:p>
            <a:pPr algn="ctr" rtl="0"/>
            <a:r>
              <a:rPr lang="en-US" altLang="en-US" sz="2400" b="1" dirty="0" smtClean="0">
                <a:solidFill>
                  <a:prstClr val="black"/>
                </a:solidFill>
                <a:latin typeface="Times New Roman" panose="02020603050405020304" pitchFamily="18" charset="0"/>
              </a:rPr>
              <a:t>efferent </a:t>
            </a:r>
            <a:r>
              <a:rPr lang="en-US" altLang="en-US" sz="2400" b="1" dirty="0" err="1" smtClean="0">
                <a:solidFill>
                  <a:prstClr val="black"/>
                </a:solidFill>
                <a:latin typeface="Times New Roman" panose="02020603050405020304" pitchFamily="18" charset="0"/>
              </a:rPr>
              <a:t>a.a</a:t>
            </a:r>
            <a:r>
              <a:rPr lang="en-US" altLang="en-US" sz="2400" b="1" dirty="0" smtClean="0">
                <a:solidFill>
                  <a:prstClr val="black"/>
                </a:solidFill>
                <a:latin typeface="Times New Roman" panose="02020603050405020304" pitchFamily="18" charset="0"/>
              </a:rPr>
              <a:t> </a:t>
            </a:r>
          </a:p>
        </p:txBody>
      </p:sp>
      <p:cxnSp>
        <p:nvCxnSpPr>
          <p:cNvPr id="48" name="رابط كسهم مستقيم 47"/>
          <p:cNvCxnSpPr/>
          <p:nvPr/>
        </p:nvCxnSpPr>
        <p:spPr>
          <a:xfrm rot="5400000">
            <a:off x="3858414" y="1285066"/>
            <a:ext cx="570710" cy="429422"/>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مستطيل 48"/>
          <p:cNvSpPr/>
          <p:nvPr/>
        </p:nvSpPr>
        <p:spPr>
          <a:xfrm>
            <a:off x="3643306" y="785794"/>
            <a:ext cx="2714644" cy="461665"/>
          </a:xfrm>
          <a:prstGeom prst="rect">
            <a:avLst/>
          </a:prstGeom>
        </p:spPr>
        <p:txBody>
          <a:bodyPr wrap="square">
            <a:spAutoFit/>
          </a:bodyPr>
          <a:lstStyle/>
          <a:p>
            <a:pPr algn="ctr" rtl="0"/>
            <a:r>
              <a:rPr lang="en-US" altLang="en-US" sz="2400" b="1" dirty="0" smtClean="0">
                <a:solidFill>
                  <a:prstClr val="black"/>
                </a:solidFill>
                <a:latin typeface="Times New Roman" panose="02020603050405020304" pitchFamily="18" charset="0"/>
              </a:rPr>
              <a:t>Afferent </a:t>
            </a:r>
            <a:r>
              <a:rPr lang="en-US" altLang="en-US" sz="2400" b="1" dirty="0" err="1" smtClean="0">
                <a:solidFill>
                  <a:prstClr val="black"/>
                </a:solidFill>
                <a:latin typeface="Times New Roman" panose="02020603050405020304" pitchFamily="18" charset="0"/>
              </a:rPr>
              <a:t>a.a</a:t>
            </a:r>
            <a:r>
              <a:rPr lang="en-US" altLang="en-US" sz="2400" b="1" dirty="0" smtClean="0">
                <a:solidFill>
                  <a:prstClr val="black"/>
                </a:solidFill>
                <a:latin typeface="Times New Roman" panose="02020603050405020304" pitchFamily="18" charset="0"/>
              </a:rPr>
              <a:t> </a:t>
            </a:r>
          </a:p>
        </p:txBody>
      </p:sp>
      <p:sp>
        <p:nvSpPr>
          <p:cNvPr id="53" name="مستطيل 52"/>
          <p:cNvSpPr/>
          <p:nvPr/>
        </p:nvSpPr>
        <p:spPr>
          <a:xfrm>
            <a:off x="3571868" y="1571612"/>
            <a:ext cx="928694" cy="92869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54" name="رابط كسهم مستقيم 53"/>
          <p:cNvCxnSpPr/>
          <p:nvPr/>
        </p:nvCxnSpPr>
        <p:spPr>
          <a:xfrm rot="16200000" flipV="1">
            <a:off x="4143372" y="2857496"/>
            <a:ext cx="2500330" cy="1928826"/>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مستطيل 54"/>
          <p:cNvSpPr/>
          <p:nvPr/>
        </p:nvSpPr>
        <p:spPr>
          <a:xfrm>
            <a:off x="5000628" y="5143512"/>
            <a:ext cx="3786214" cy="461665"/>
          </a:xfrm>
          <a:prstGeom prst="rect">
            <a:avLst/>
          </a:prstGeom>
        </p:spPr>
        <p:txBody>
          <a:bodyPr wrap="square">
            <a:spAutoFit/>
          </a:bodyPr>
          <a:lstStyle/>
          <a:p>
            <a:pPr algn="ctr" rtl="0"/>
            <a:r>
              <a:rPr lang="en-US" altLang="en-US" sz="2400" b="1" dirty="0" err="1" smtClean="0">
                <a:solidFill>
                  <a:prstClr val="black"/>
                </a:solidFill>
                <a:latin typeface="Times New Roman" panose="02020603050405020304" pitchFamily="18" charset="0"/>
              </a:rPr>
              <a:t>Juxtaglomerular</a:t>
            </a:r>
            <a:r>
              <a:rPr lang="en-US" altLang="en-US" sz="2400" b="1" dirty="0" smtClean="0">
                <a:solidFill>
                  <a:prstClr val="black"/>
                </a:solidFill>
                <a:latin typeface="Times New Roman" panose="02020603050405020304" pitchFamily="18" charset="0"/>
              </a:rPr>
              <a:t> apparatus</a:t>
            </a:r>
          </a:p>
        </p:txBody>
      </p:sp>
      <p:sp>
        <p:nvSpPr>
          <p:cNvPr id="57" name="مستطيل 56"/>
          <p:cNvSpPr/>
          <p:nvPr/>
        </p:nvSpPr>
        <p:spPr>
          <a:xfrm>
            <a:off x="214282" y="201019"/>
            <a:ext cx="3883948" cy="584775"/>
          </a:xfrm>
          <a:prstGeom prst="rect">
            <a:avLst/>
          </a:prstGeom>
          <a:ln>
            <a:solidFill>
              <a:schemeClr val="tx1"/>
            </a:solidFill>
          </a:ln>
        </p:spPr>
        <p:txBody>
          <a:bodyPr wrap="none">
            <a:spAutoFit/>
          </a:bodyPr>
          <a:lstStyle/>
          <a:p>
            <a:r>
              <a:rPr lang="en-US" altLang="en-US" sz="3200" b="1" dirty="0" smtClean="0">
                <a:solidFill>
                  <a:prstClr val="black"/>
                </a:solidFill>
                <a:latin typeface="Times New Roman" panose="02020603050405020304" pitchFamily="18" charset="0"/>
              </a:rPr>
              <a:t>Structure of </a:t>
            </a:r>
            <a:r>
              <a:rPr lang="en-US" altLang="en-US" sz="3200" b="1" dirty="0" err="1" smtClean="0">
                <a:solidFill>
                  <a:prstClr val="black"/>
                </a:solidFill>
                <a:latin typeface="Times New Roman" panose="02020603050405020304" pitchFamily="18" charset="0"/>
              </a:rPr>
              <a:t>nephron</a:t>
            </a:r>
            <a:endParaRPr lang="ar-IQ"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2000"/>
                                        <p:tgtEl>
                                          <p:spTgt spid="1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Effect transition="in" filter="fade">
                                      <p:cBhvr>
                                        <p:cTn id="15" dur="2000"/>
                                        <p:tgtEl>
                                          <p:spTgt spid="1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8"/>
                                        </p:tgtEl>
                                        <p:attrNameLst>
                                          <p:attrName>style.visibility</p:attrName>
                                        </p:attrNameLst>
                                      </p:cBhvr>
                                      <p:to>
                                        <p:strVal val="visible"/>
                                      </p:to>
                                    </p:set>
                                    <p:animEffect transition="in" filter="fade">
                                      <p:cBhvr>
                                        <p:cTn id="20" dur="2000"/>
                                        <p:tgtEl>
                                          <p:spTgt spid="4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9">
                                            <p:txEl>
                                              <p:pRg st="0" end="0"/>
                                            </p:txEl>
                                          </p:spTgt>
                                        </p:tgtEl>
                                        <p:attrNameLst>
                                          <p:attrName>style.visibility</p:attrName>
                                        </p:attrNameLst>
                                      </p:cBhvr>
                                      <p:to>
                                        <p:strVal val="visible"/>
                                      </p:to>
                                    </p:set>
                                    <p:animEffect transition="in" filter="fade">
                                      <p:cBhvr>
                                        <p:cTn id="23" dur="2000"/>
                                        <p:tgtEl>
                                          <p:spTgt spid="4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fade">
                                      <p:cBhvr>
                                        <p:cTn id="28" dur="2000"/>
                                        <p:tgtEl>
                                          <p:spTgt spid="4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7">
                                            <p:txEl>
                                              <p:pRg st="0" end="0"/>
                                            </p:txEl>
                                          </p:spTgt>
                                        </p:tgtEl>
                                        <p:attrNameLst>
                                          <p:attrName>style.visibility</p:attrName>
                                        </p:attrNameLst>
                                      </p:cBhvr>
                                      <p:to>
                                        <p:strVal val="visible"/>
                                      </p:to>
                                    </p:set>
                                    <p:animEffect transition="in" filter="fade">
                                      <p:cBhvr>
                                        <p:cTn id="31" dur="2000"/>
                                        <p:tgtEl>
                                          <p:spTgt spid="47">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2000"/>
                                        <p:tgtEl>
                                          <p:spTgt spid="1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xEl>
                                              <p:pRg st="0" end="0"/>
                                            </p:txEl>
                                          </p:spTgt>
                                        </p:tgtEl>
                                        <p:attrNameLst>
                                          <p:attrName>style.visibility</p:attrName>
                                        </p:attrNameLst>
                                      </p:cBhvr>
                                      <p:to>
                                        <p:strVal val="visible"/>
                                      </p:to>
                                    </p:set>
                                    <p:animEffect transition="in" filter="fade">
                                      <p:cBhvr>
                                        <p:cTn id="39" dur="2000"/>
                                        <p:tgtEl>
                                          <p:spTgt spid="17">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grpId="1" nodeType="clickEffect">
                                  <p:stCondLst>
                                    <p:cond delay="0"/>
                                  </p:stCondLst>
                                  <p:childTnLst>
                                    <p:set>
                                      <p:cBhvr>
                                        <p:cTn id="43" dur="1" fill="hold">
                                          <p:stCondLst>
                                            <p:cond delay="0"/>
                                          </p:stCondLst>
                                        </p:cTn>
                                        <p:tgtEl>
                                          <p:spTgt spid="47">
                                            <p:txEl>
                                              <p:pRg st="0" end="0"/>
                                            </p:txEl>
                                          </p:spTgt>
                                        </p:tgtEl>
                                        <p:attrNameLst>
                                          <p:attrName>style.visibility</p:attrName>
                                        </p:attrNameLst>
                                      </p:cBhvr>
                                      <p:to>
                                        <p:strVal val="hidden"/>
                                      </p:to>
                                    </p:set>
                                  </p:childTnLst>
                                </p:cTn>
                              </p:par>
                              <p:par>
                                <p:cTn id="44" presetID="1" presetClass="exit" presetSubtype="0" fill="hold" nodeType="withEffect">
                                  <p:stCondLst>
                                    <p:cond delay="0"/>
                                  </p:stCondLst>
                                  <p:childTnLst>
                                    <p:set>
                                      <p:cBhvr>
                                        <p:cTn id="45" dur="1" fill="hold">
                                          <p:stCondLst>
                                            <p:cond delay="0"/>
                                          </p:stCondLst>
                                        </p:cTn>
                                        <p:tgtEl>
                                          <p:spTgt spid="46"/>
                                        </p:tgtEl>
                                        <p:attrNameLst>
                                          <p:attrName>style.visibility</p:attrName>
                                        </p:attrNameLst>
                                      </p:cBhvr>
                                      <p:to>
                                        <p:strVal val="hidden"/>
                                      </p:to>
                                    </p:set>
                                  </p:childTnLst>
                                </p:cTn>
                              </p:par>
                              <p:par>
                                <p:cTn id="46" presetID="1" presetClass="exit" presetSubtype="0" fill="hold" nodeType="withEffect">
                                  <p:stCondLst>
                                    <p:cond delay="0"/>
                                  </p:stCondLst>
                                  <p:childTnLst>
                                    <p:set>
                                      <p:cBhvr>
                                        <p:cTn id="47" dur="1" fill="hold">
                                          <p:stCondLst>
                                            <p:cond delay="0"/>
                                          </p:stCondLst>
                                        </p:cTn>
                                        <p:tgtEl>
                                          <p:spTgt spid="48"/>
                                        </p:tgtEl>
                                        <p:attrNameLst>
                                          <p:attrName>style.visibility</p:attrName>
                                        </p:attrNameLst>
                                      </p:cBhvr>
                                      <p:to>
                                        <p:strVal val="hidden"/>
                                      </p:to>
                                    </p:set>
                                  </p:childTnLst>
                                </p:cTn>
                              </p:par>
                              <p:par>
                                <p:cTn id="48" presetID="1" presetClass="exit" presetSubtype="0" fill="hold" grpId="1" nodeType="withEffect">
                                  <p:stCondLst>
                                    <p:cond delay="0"/>
                                  </p:stCondLst>
                                  <p:childTnLst>
                                    <p:set>
                                      <p:cBhvr>
                                        <p:cTn id="49" dur="1" fill="hold">
                                          <p:stCondLst>
                                            <p:cond delay="0"/>
                                          </p:stCondLst>
                                        </p:cTn>
                                        <p:tgtEl>
                                          <p:spTgt spid="49">
                                            <p:txEl>
                                              <p:pRg st="0" end="0"/>
                                            </p:txEl>
                                          </p:spTgt>
                                        </p:tgtEl>
                                        <p:attrNameLst>
                                          <p:attrName>style.visibility</p:attrName>
                                        </p:attrNameLst>
                                      </p:cBhvr>
                                      <p:to>
                                        <p:strVal val="hidden"/>
                                      </p:to>
                                    </p:set>
                                  </p:childTnLst>
                                </p:cTn>
                              </p:par>
                              <p:par>
                                <p:cTn id="50" presetID="10" presetClass="entr" presetSubtype="0" fill="hold" nodeType="with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fade">
                                      <p:cBhvr>
                                        <p:cTn id="52" dur="200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fade">
                                      <p:cBhvr>
                                        <p:cTn id="57" dur="2000"/>
                                        <p:tgtEl>
                                          <p:spTgt spid="16"/>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1">
                                            <p:txEl>
                                              <p:pRg st="0" end="0"/>
                                            </p:txEl>
                                          </p:spTgt>
                                        </p:tgtEl>
                                        <p:attrNameLst>
                                          <p:attrName>style.visibility</p:attrName>
                                        </p:attrNameLst>
                                      </p:cBhvr>
                                      <p:to>
                                        <p:strVal val="visible"/>
                                      </p:to>
                                    </p:set>
                                    <p:animEffect transition="in" filter="fade">
                                      <p:cBhvr>
                                        <p:cTn id="60" dur="2000"/>
                                        <p:tgtEl>
                                          <p:spTgt spid="11">
                                            <p:txEl>
                                              <p:pRg st="0" end="0"/>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7"/>
                                        </p:tgtEl>
                                        <p:attrNameLst>
                                          <p:attrName>style.visibility</p:attrName>
                                        </p:attrNameLst>
                                      </p:cBhvr>
                                      <p:to>
                                        <p:strVal val="visible"/>
                                      </p:to>
                                    </p:set>
                                    <p:animEffect transition="in" filter="fade">
                                      <p:cBhvr>
                                        <p:cTn id="65" dur="2000"/>
                                        <p:tgtEl>
                                          <p:spTgt spid="7"/>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44"/>
                                        </p:tgtEl>
                                        <p:attrNameLst>
                                          <p:attrName>style.visibility</p:attrName>
                                        </p:attrNameLst>
                                      </p:cBhvr>
                                      <p:to>
                                        <p:strVal val="visible"/>
                                      </p:to>
                                    </p:set>
                                    <p:animEffect transition="in" filter="fade">
                                      <p:cBhvr>
                                        <p:cTn id="70" dur="2000"/>
                                        <p:tgtEl>
                                          <p:spTgt spid="44"/>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5">
                                            <p:txEl>
                                              <p:pRg st="0" end="0"/>
                                            </p:txEl>
                                          </p:spTgt>
                                        </p:tgtEl>
                                        <p:attrNameLst>
                                          <p:attrName>style.visibility</p:attrName>
                                        </p:attrNameLst>
                                      </p:cBhvr>
                                      <p:to>
                                        <p:strVal val="visible"/>
                                      </p:to>
                                    </p:set>
                                    <p:animEffect transition="in" filter="fade">
                                      <p:cBhvr>
                                        <p:cTn id="73" dur="2000"/>
                                        <p:tgtEl>
                                          <p:spTgt spid="25">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8"/>
                                        </p:tgtEl>
                                        <p:attrNameLst>
                                          <p:attrName>style.visibility</p:attrName>
                                        </p:attrNameLst>
                                      </p:cBhvr>
                                      <p:to>
                                        <p:strVal val="visible"/>
                                      </p:to>
                                    </p:set>
                                    <p:animEffect transition="in" filter="fade">
                                      <p:cBhvr>
                                        <p:cTn id="78" dur="2000"/>
                                        <p:tgtEl>
                                          <p:spTgt spid="8"/>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nodeType="clickEffect">
                                  <p:stCondLst>
                                    <p:cond delay="0"/>
                                  </p:stCondLst>
                                  <p:childTnLst>
                                    <p:set>
                                      <p:cBhvr>
                                        <p:cTn id="82" dur="1" fill="hold">
                                          <p:stCondLst>
                                            <p:cond delay="0"/>
                                          </p:stCondLst>
                                        </p:cTn>
                                        <p:tgtEl>
                                          <p:spTgt spid="26"/>
                                        </p:tgtEl>
                                        <p:attrNameLst>
                                          <p:attrName>style.visibility</p:attrName>
                                        </p:attrNameLst>
                                      </p:cBhvr>
                                      <p:to>
                                        <p:strVal val="visible"/>
                                      </p:to>
                                    </p:set>
                                    <p:animEffect transition="in" filter="fade">
                                      <p:cBhvr>
                                        <p:cTn id="83" dur="2000"/>
                                        <p:tgtEl>
                                          <p:spTgt spid="26"/>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27">
                                            <p:txEl>
                                              <p:pRg st="0" end="0"/>
                                            </p:txEl>
                                          </p:spTgt>
                                        </p:tgtEl>
                                        <p:attrNameLst>
                                          <p:attrName>style.visibility</p:attrName>
                                        </p:attrNameLst>
                                      </p:cBhvr>
                                      <p:to>
                                        <p:strVal val="visible"/>
                                      </p:to>
                                    </p:set>
                                    <p:animEffect transition="in" filter="fade">
                                      <p:cBhvr>
                                        <p:cTn id="86" dur="2000"/>
                                        <p:tgtEl>
                                          <p:spTgt spid="27">
                                            <p:txEl>
                                              <p:pRg st="0" end="0"/>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9"/>
                                        </p:tgtEl>
                                        <p:attrNameLst>
                                          <p:attrName>style.visibility</p:attrName>
                                        </p:attrNameLst>
                                      </p:cBhvr>
                                      <p:to>
                                        <p:strVal val="visible"/>
                                      </p:to>
                                    </p:set>
                                    <p:animEffect transition="in" filter="fade">
                                      <p:cBhvr>
                                        <p:cTn id="91" dur="2000"/>
                                        <p:tgtEl>
                                          <p:spTgt spid="9"/>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nodeType="clickEffect">
                                  <p:stCondLst>
                                    <p:cond delay="0"/>
                                  </p:stCondLst>
                                  <p:childTnLst>
                                    <p:set>
                                      <p:cBhvr>
                                        <p:cTn id="95" dur="1" fill="hold">
                                          <p:stCondLst>
                                            <p:cond delay="0"/>
                                          </p:stCondLst>
                                        </p:cTn>
                                        <p:tgtEl>
                                          <p:spTgt spid="28"/>
                                        </p:tgtEl>
                                        <p:attrNameLst>
                                          <p:attrName>style.visibility</p:attrName>
                                        </p:attrNameLst>
                                      </p:cBhvr>
                                      <p:to>
                                        <p:strVal val="visible"/>
                                      </p:to>
                                    </p:set>
                                    <p:animEffect transition="in" filter="fade">
                                      <p:cBhvr>
                                        <p:cTn id="96" dur="2000"/>
                                        <p:tgtEl>
                                          <p:spTgt spid="28"/>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29">
                                            <p:txEl>
                                              <p:pRg st="0" end="0"/>
                                            </p:txEl>
                                          </p:spTgt>
                                        </p:tgtEl>
                                        <p:attrNameLst>
                                          <p:attrName>style.visibility</p:attrName>
                                        </p:attrNameLst>
                                      </p:cBhvr>
                                      <p:to>
                                        <p:strVal val="visible"/>
                                      </p:to>
                                    </p:set>
                                    <p:animEffect transition="in" filter="fade">
                                      <p:cBhvr>
                                        <p:cTn id="99" dur="2000"/>
                                        <p:tgtEl>
                                          <p:spTgt spid="29">
                                            <p:txEl>
                                              <p:pRg st="0" end="0"/>
                                            </p:txEl>
                                          </p:spTgt>
                                        </p:tgtEl>
                                      </p:cBhvr>
                                    </p:animEffect>
                                  </p:childTnLst>
                                </p:cTn>
                              </p:par>
                            </p:childTnLst>
                          </p:cTn>
                        </p:par>
                      </p:childTnLst>
                    </p:cTn>
                  </p:par>
                  <p:par>
                    <p:cTn id="100" fill="hold">
                      <p:stCondLst>
                        <p:cond delay="indefinite"/>
                      </p:stCondLst>
                      <p:childTnLst>
                        <p:par>
                          <p:cTn id="101" fill="hold">
                            <p:stCondLst>
                              <p:cond delay="0"/>
                            </p:stCondLst>
                            <p:childTnLst>
                              <p:par>
                                <p:cTn id="102" presetID="1" presetClass="exit" presetSubtype="0" fill="hold" grpId="1" nodeType="clickEffect">
                                  <p:stCondLst>
                                    <p:cond delay="0"/>
                                  </p:stCondLst>
                                  <p:childTnLst>
                                    <p:set>
                                      <p:cBhvr>
                                        <p:cTn id="103" dur="1" fill="hold">
                                          <p:stCondLst>
                                            <p:cond delay="0"/>
                                          </p:stCondLst>
                                        </p:cTn>
                                        <p:tgtEl>
                                          <p:spTgt spid="11">
                                            <p:txEl>
                                              <p:pRg st="0" end="0"/>
                                            </p:txEl>
                                          </p:spTgt>
                                        </p:tgtEl>
                                        <p:attrNameLst>
                                          <p:attrName>style.visibility</p:attrName>
                                        </p:attrNameLst>
                                      </p:cBhvr>
                                      <p:to>
                                        <p:strVal val="hidden"/>
                                      </p:to>
                                    </p:set>
                                  </p:childTnLst>
                                </p:cTn>
                              </p:par>
                              <p:par>
                                <p:cTn id="104" presetID="1" presetClass="exit" presetSubtype="0" fill="hold" nodeType="withEffect">
                                  <p:stCondLst>
                                    <p:cond delay="0"/>
                                  </p:stCondLst>
                                  <p:childTnLst>
                                    <p:set>
                                      <p:cBhvr>
                                        <p:cTn id="105" dur="1" fill="hold">
                                          <p:stCondLst>
                                            <p:cond delay="0"/>
                                          </p:stCondLst>
                                        </p:cTn>
                                        <p:tgtEl>
                                          <p:spTgt spid="16"/>
                                        </p:tgtEl>
                                        <p:attrNameLst>
                                          <p:attrName>style.visibility</p:attrName>
                                        </p:attrNameLst>
                                      </p:cBhvr>
                                      <p:to>
                                        <p:strVal val="hidden"/>
                                      </p:to>
                                    </p:set>
                                  </p:childTnLst>
                                </p:cTn>
                              </p:par>
                              <p:par>
                                <p:cTn id="106" presetID="1" presetClass="exit" presetSubtype="0" fill="hold" grpId="1" nodeType="withEffect">
                                  <p:stCondLst>
                                    <p:cond delay="0"/>
                                  </p:stCondLst>
                                  <p:childTnLst>
                                    <p:set>
                                      <p:cBhvr>
                                        <p:cTn id="107" dur="1" fill="hold">
                                          <p:stCondLst>
                                            <p:cond delay="0"/>
                                          </p:stCondLst>
                                        </p:cTn>
                                        <p:tgtEl>
                                          <p:spTgt spid="17">
                                            <p:txEl>
                                              <p:pRg st="0" end="0"/>
                                            </p:txEl>
                                          </p:spTgt>
                                        </p:tgtEl>
                                        <p:attrNameLst>
                                          <p:attrName>style.visibility</p:attrName>
                                        </p:attrNameLst>
                                      </p:cBhvr>
                                      <p:to>
                                        <p:strVal val="hidden"/>
                                      </p:to>
                                    </p:set>
                                  </p:childTnLst>
                                </p:cTn>
                              </p:par>
                              <p:par>
                                <p:cTn id="108" presetID="1" presetClass="exit" presetSubtype="0" fill="hold" nodeType="withEffect">
                                  <p:stCondLst>
                                    <p:cond delay="0"/>
                                  </p:stCondLst>
                                  <p:childTnLst>
                                    <p:set>
                                      <p:cBhvr>
                                        <p:cTn id="109" dur="1" fill="hold">
                                          <p:stCondLst>
                                            <p:cond delay="0"/>
                                          </p:stCondLst>
                                        </p:cTn>
                                        <p:tgtEl>
                                          <p:spTgt spid="10"/>
                                        </p:tgtEl>
                                        <p:attrNameLst>
                                          <p:attrName>style.visibility</p:attrName>
                                        </p:attrNameLst>
                                      </p:cBhvr>
                                      <p:to>
                                        <p:strVal val="hidden"/>
                                      </p:to>
                                    </p:set>
                                  </p:childTnLst>
                                </p:cTn>
                              </p:par>
                              <p:par>
                                <p:cTn id="110" presetID="1" presetClass="exit" presetSubtype="0" fill="hold" nodeType="withEffect">
                                  <p:stCondLst>
                                    <p:cond delay="0"/>
                                  </p:stCondLst>
                                  <p:childTnLst>
                                    <p:set>
                                      <p:cBhvr>
                                        <p:cTn id="111" dur="1" fill="hold">
                                          <p:stCondLst>
                                            <p:cond delay="0"/>
                                          </p:stCondLst>
                                        </p:cTn>
                                        <p:tgtEl>
                                          <p:spTgt spid="14"/>
                                        </p:tgtEl>
                                        <p:attrNameLst>
                                          <p:attrName>style.visibility</p:attrName>
                                        </p:attrNameLst>
                                      </p:cBhvr>
                                      <p:to>
                                        <p:strVal val="hidden"/>
                                      </p:to>
                                    </p:set>
                                  </p:childTnLst>
                                </p:cTn>
                              </p:par>
                              <p:par>
                                <p:cTn id="112" presetID="1" presetClass="exit" presetSubtype="0" fill="hold" grpId="1" nodeType="withEffect">
                                  <p:stCondLst>
                                    <p:cond delay="0"/>
                                  </p:stCondLst>
                                  <p:childTnLst>
                                    <p:set>
                                      <p:cBhvr>
                                        <p:cTn id="113" dur="1" fill="hold">
                                          <p:stCondLst>
                                            <p:cond delay="0"/>
                                          </p:stCondLst>
                                        </p:cTn>
                                        <p:tgtEl>
                                          <p:spTgt spid="15">
                                            <p:txEl>
                                              <p:pRg st="0" end="0"/>
                                            </p:txEl>
                                          </p:spTgt>
                                        </p:tgtEl>
                                        <p:attrNameLst>
                                          <p:attrName>style.visibility</p:attrName>
                                        </p:attrNameLst>
                                      </p:cBhvr>
                                      <p:to>
                                        <p:strVal val="hidden"/>
                                      </p:to>
                                    </p:set>
                                  </p:childTnLst>
                                </p:cTn>
                              </p:par>
                              <p:par>
                                <p:cTn id="114" presetID="1" presetClass="exit" presetSubtype="0" fill="hold" grpId="1" nodeType="withEffect">
                                  <p:stCondLst>
                                    <p:cond delay="0"/>
                                  </p:stCondLst>
                                  <p:childTnLst>
                                    <p:set>
                                      <p:cBhvr>
                                        <p:cTn id="115" dur="1" fill="hold">
                                          <p:stCondLst>
                                            <p:cond delay="0"/>
                                          </p:stCondLst>
                                        </p:cTn>
                                        <p:tgtEl>
                                          <p:spTgt spid="27">
                                            <p:txEl>
                                              <p:pRg st="0" end="0"/>
                                            </p:txEl>
                                          </p:spTgt>
                                        </p:tgtEl>
                                        <p:attrNameLst>
                                          <p:attrName>style.visibility</p:attrName>
                                        </p:attrNameLst>
                                      </p:cBhvr>
                                      <p:to>
                                        <p:strVal val="hidden"/>
                                      </p:to>
                                    </p:set>
                                  </p:childTnLst>
                                </p:cTn>
                              </p:par>
                              <p:par>
                                <p:cTn id="116" presetID="1" presetClass="exit" presetSubtype="0" fill="hold" nodeType="withEffect">
                                  <p:stCondLst>
                                    <p:cond delay="0"/>
                                  </p:stCondLst>
                                  <p:childTnLst>
                                    <p:set>
                                      <p:cBhvr>
                                        <p:cTn id="117" dur="1" fill="hold">
                                          <p:stCondLst>
                                            <p:cond delay="0"/>
                                          </p:stCondLst>
                                        </p:cTn>
                                        <p:tgtEl>
                                          <p:spTgt spid="26"/>
                                        </p:tgtEl>
                                        <p:attrNameLst>
                                          <p:attrName>style.visibility</p:attrName>
                                        </p:attrNameLst>
                                      </p:cBhvr>
                                      <p:to>
                                        <p:strVal val="hidden"/>
                                      </p:to>
                                    </p:set>
                                  </p:childTnLst>
                                </p:cTn>
                              </p:par>
                              <p:par>
                                <p:cTn id="118" presetID="1" presetClass="exit" presetSubtype="0" fill="hold" nodeType="withEffect">
                                  <p:stCondLst>
                                    <p:cond delay="0"/>
                                  </p:stCondLst>
                                  <p:childTnLst>
                                    <p:set>
                                      <p:cBhvr>
                                        <p:cTn id="119" dur="1" fill="hold">
                                          <p:stCondLst>
                                            <p:cond delay="0"/>
                                          </p:stCondLst>
                                        </p:cTn>
                                        <p:tgtEl>
                                          <p:spTgt spid="28"/>
                                        </p:tgtEl>
                                        <p:attrNameLst>
                                          <p:attrName>style.visibility</p:attrName>
                                        </p:attrNameLst>
                                      </p:cBhvr>
                                      <p:to>
                                        <p:strVal val="hidden"/>
                                      </p:to>
                                    </p:set>
                                  </p:childTnLst>
                                </p:cTn>
                              </p:par>
                              <p:par>
                                <p:cTn id="120" presetID="1" presetClass="exit" presetSubtype="0" fill="hold" grpId="1" nodeType="withEffect">
                                  <p:stCondLst>
                                    <p:cond delay="0"/>
                                  </p:stCondLst>
                                  <p:childTnLst>
                                    <p:set>
                                      <p:cBhvr>
                                        <p:cTn id="121" dur="1" fill="hold">
                                          <p:stCondLst>
                                            <p:cond delay="0"/>
                                          </p:stCondLst>
                                        </p:cTn>
                                        <p:tgtEl>
                                          <p:spTgt spid="29">
                                            <p:txEl>
                                              <p:pRg st="0" end="0"/>
                                            </p:txEl>
                                          </p:spTgt>
                                        </p:tgtEl>
                                        <p:attrNameLst>
                                          <p:attrName>style.visibility</p:attrName>
                                        </p:attrNameLst>
                                      </p:cBhvr>
                                      <p:to>
                                        <p:strVal val="hidden"/>
                                      </p:to>
                                    </p:set>
                                  </p:childTnLst>
                                </p:cTn>
                              </p:par>
                              <p:par>
                                <p:cTn id="122" presetID="1" presetClass="exit" presetSubtype="0" fill="hold" grpId="1" nodeType="withEffect">
                                  <p:stCondLst>
                                    <p:cond delay="0"/>
                                  </p:stCondLst>
                                  <p:childTnLst>
                                    <p:set>
                                      <p:cBhvr>
                                        <p:cTn id="123" dur="1" fill="hold">
                                          <p:stCondLst>
                                            <p:cond delay="0"/>
                                          </p:stCondLst>
                                        </p:cTn>
                                        <p:tgtEl>
                                          <p:spTgt spid="25">
                                            <p:txEl>
                                              <p:pRg st="0" end="0"/>
                                            </p:txEl>
                                          </p:spTgt>
                                        </p:tgtEl>
                                        <p:attrNameLst>
                                          <p:attrName>style.visibility</p:attrName>
                                        </p:attrNameLst>
                                      </p:cBhvr>
                                      <p:to>
                                        <p:strVal val="hidden"/>
                                      </p:to>
                                    </p:set>
                                  </p:childTnLst>
                                </p:cTn>
                              </p:par>
                              <p:par>
                                <p:cTn id="124" presetID="1" presetClass="exit" presetSubtype="0" fill="hold" grpId="1" nodeType="withEffect">
                                  <p:stCondLst>
                                    <p:cond delay="0"/>
                                  </p:stCondLst>
                                  <p:childTnLst>
                                    <p:set>
                                      <p:cBhvr>
                                        <p:cTn id="125" dur="1" fill="hold">
                                          <p:stCondLst>
                                            <p:cond delay="0"/>
                                          </p:stCondLst>
                                        </p:cTn>
                                        <p:tgtEl>
                                          <p:spTgt spid="44"/>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53"/>
                                        </p:tgtEl>
                                        <p:attrNameLst>
                                          <p:attrName>style.visibility</p:attrName>
                                        </p:attrNameLst>
                                      </p:cBhvr>
                                      <p:to>
                                        <p:strVal val="visible"/>
                                      </p:to>
                                    </p:set>
                                    <p:animEffect transition="in" filter="fade">
                                      <p:cBhvr>
                                        <p:cTn id="130" dur="2000"/>
                                        <p:tgtEl>
                                          <p:spTgt spid="53"/>
                                        </p:tgtEl>
                                      </p:cBhvr>
                                    </p:animEffect>
                                  </p:childTnLst>
                                </p:cTn>
                              </p:par>
                            </p:childTnLst>
                          </p:cTn>
                        </p:par>
                      </p:childTnLst>
                    </p:cTn>
                  </p:par>
                  <p:par>
                    <p:cTn id="131" fill="hold">
                      <p:stCondLst>
                        <p:cond delay="indefinite"/>
                      </p:stCondLst>
                      <p:childTnLst>
                        <p:par>
                          <p:cTn id="132" fill="hold">
                            <p:stCondLst>
                              <p:cond delay="0"/>
                            </p:stCondLst>
                            <p:childTnLst>
                              <p:par>
                                <p:cTn id="133" presetID="10" presetClass="entr" presetSubtype="0" fill="hold" nodeType="clickEffect">
                                  <p:stCondLst>
                                    <p:cond delay="0"/>
                                  </p:stCondLst>
                                  <p:childTnLst>
                                    <p:set>
                                      <p:cBhvr>
                                        <p:cTn id="134" dur="1" fill="hold">
                                          <p:stCondLst>
                                            <p:cond delay="0"/>
                                          </p:stCondLst>
                                        </p:cTn>
                                        <p:tgtEl>
                                          <p:spTgt spid="54"/>
                                        </p:tgtEl>
                                        <p:attrNameLst>
                                          <p:attrName>style.visibility</p:attrName>
                                        </p:attrNameLst>
                                      </p:cBhvr>
                                      <p:to>
                                        <p:strVal val="visible"/>
                                      </p:to>
                                    </p:set>
                                    <p:animEffect transition="in" filter="fade">
                                      <p:cBhvr>
                                        <p:cTn id="135" dur="2000"/>
                                        <p:tgtEl>
                                          <p:spTgt spid="54"/>
                                        </p:tgtEl>
                                      </p:cBhvr>
                                    </p:animEffect>
                                  </p:childTnLst>
                                </p:cTn>
                              </p:par>
                              <p:par>
                                <p:cTn id="136" presetID="10" presetClass="entr" presetSubtype="0" fill="hold" grpId="0" nodeType="withEffect">
                                  <p:stCondLst>
                                    <p:cond delay="0"/>
                                  </p:stCondLst>
                                  <p:childTnLst>
                                    <p:set>
                                      <p:cBhvr>
                                        <p:cTn id="137" dur="1" fill="hold">
                                          <p:stCondLst>
                                            <p:cond delay="0"/>
                                          </p:stCondLst>
                                        </p:cTn>
                                        <p:tgtEl>
                                          <p:spTgt spid="55">
                                            <p:txEl>
                                              <p:pRg st="0" end="0"/>
                                            </p:txEl>
                                          </p:spTgt>
                                        </p:tgtEl>
                                        <p:attrNameLst>
                                          <p:attrName>style.visibility</p:attrName>
                                        </p:attrNameLst>
                                      </p:cBhvr>
                                      <p:to>
                                        <p:strVal val="visible"/>
                                      </p:to>
                                    </p:set>
                                    <p:animEffect transition="in" filter="fade">
                                      <p:cBhvr>
                                        <p:cTn id="138" dur="2000"/>
                                        <p:tgtEl>
                                          <p:spTgt spid="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allAtOnce"/>
      <p:bldP spid="11" grpId="1" build="allAtOnce"/>
      <p:bldP spid="15" grpId="0" build="allAtOnce"/>
      <p:bldP spid="15" grpId="1" build="allAtOnce"/>
      <p:bldP spid="17" grpId="0" build="allAtOnce"/>
      <p:bldP spid="17" grpId="1" build="allAtOnce"/>
      <p:bldP spid="25" grpId="0" build="allAtOnce"/>
      <p:bldP spid="25" grpId="1" build="allAtOnce"/>
      <p:bldP spid="27" grpId="0" build="allAtOnce"/>
      <p:bldP spid="27" grpId="1" build="allAtOnce"/>
      <p:bldP spid="29" grpId="0" build="allAtOnce"/>
      <p:bldP spid="29" grpId="1" build="allAtOnce"/>
      <p:bldP spid="44" grpId="0" animBg="1"/>
      <p:bldP spid="44" grpId="1" animBg="1"/>
      <p:bldP spid="47" grpId="0" build="allAtOnce"/>
      <p:bldP spid="47" grpId="1" build="allAtOnce"/>
      <p:bldP spid="49" grpId="0" build="allAtOnce"/>
      <p:bldP spid="49" grpId="1" build="allAtOnce"/>
      <p:bldP spid="53" grpId="0" animBg="1"/>
      <p:bldP spid="55"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JCI0422929.f1.jpg"/>
          <p:cNvPicPr>
            <a:picLocks noGrp="1" noChangeAspect="1"/>
          </p:cNvPicPr>
          <p:nvPr>
            <p:ph idx="1"/>
          </p:nvPr>
        </p:nvPicPr>
        <p:blipFill>
          <a:blip r:embed="rId3" cstate="print"/>
          <a:stretch>
            <a:fillRect/>
          </a:stretch>
        </p:blipFill>
        <p:spPr>
          <a:xfrm>
            <a:off x="2094297" y="1110910"/>
            <a:ext cx="4835157" cy="5532800"/>
          </a:xfrm>
        </p:spPr>
      </p:pic>
      <p:sp>
        <p:nvSpPr>
          <p:cNvPr id="2" name="عنوان 1"/>
          <p:cNvSpPr>
            <a:spLocks noGrp="1"/>
          </p:cNvSpPr>
          <p:nvPr>
            <p:ph type="title"/>
          </p:nvPr>
        </p:nvSpPr>
        <p:spPr>
          <a:xfrm>
            <a:off x="428596" y="214290"/>
            <a:ext cx="6257940" cy="928694"/>
          </a:xfrm>
          <a:ln>
            <a:solidFill>
              <a:schemeClr val="tx1"/>
            </a:solidFill>
          </a:ln>
        </p:spPr>
        <p:txBody>
          <a:bodyPr>
            <a:normAutofit fontScale="90000"/>
          </a:bodyPr>
          <a:lstStyle/>
          <a:p>
            <a:pPr algn="l"/>
            <a:r>
              <a:rPr lang="en-US" altLang="en-US" b="1" dirty="0" err="1" smtClean="0">
                <a:solidFill>
                  <a:prstClr val="black"/>
                </a:solidFill>
                <a:latin typeface="Times New Roman" panose="02020603050405020304" pitchFamily="18" charset="0"/>
              </a:rPr>
              <a:t>Juxtaglomerular</a:t>
            </a:r>
            <a:r>
              <a:rPr lang="en-US" altLang="en-US" b="1" dirty="0" smtClean="0">
                <a:solidFill>
                  <a:prstClr val="black"/>
                </a:solidFill>
                <a:latin typeface="Times New Roman" panose="02020603050405020304" pitchFamily="18" charset="0"/>
              </a:rPr>
              <a:t> apparatus</a:t>
            </a:r>
            <a:endParaRPr lang="ar-IQ" dirty="0"/>
          </a:p>
        </p:txBody>
      </p:sp>
      <p:pic>
        <p:nvPicPr>
          <p:cNvPr id="5" name="صورة 4" descr="A.png"/>
          <p:cNvPicPr>
            <a:picLocks noChangeAspect="1"/>
          </p:cNvPicPr>
          <p:nvPr/>
        </p:nvPicPr>
        <p:blipFill>
          <a:blip r:embed="rId4" cstate="print"/>
          <a:stretch>
            <a:fillRect/>
          </a:stretch>
        </p:blipFill>
        <p:spPr>
          <a:xfrm>
            <a:off x="4714876" y="1500174"/>
            <a:ext cx="2299486" cy="4531339"/>
          </a:xfrm>
          <a:prstGeom prst="rect">
            <a:avLst/>
          </a:prstGeom>
        </p:spPr>
      </p:pic>
      <p:pic>
        <p:nvPicPr>
          <p:cNvPr id="7" name="صورة 6" descr="C.png"/>
          <p:cNvPicPr>
            <a:picLocks noChangeAspect="1"/>
          </p:cNvPicPr>
          <p:nvPr/>
        </p:nvPicPr>
        <p:blipFill>
          <a:blip r:embed="rId5" cstate="print"/>
          <a:stretch>
            <a:fillRect/>
          </a:stretch>
        </p:blipFill>
        <p:spPr>
          <a:xfrm>
            <a:off x="571472" y="1357298"/>
            <a:ext cx="4148091" cy="4711690"/>
          </a:xfrm>
          <a:prstGeom prst="rect">
            <a:avLst/>
          </a:prstGeom>
        </p:spPr>
      </p:pic>
      <p:pic>
        <p:nvPicPr>
          <p:cNvPr id="6" name="صورة 5" descr="B.png"/>
          <p:cNvPicPr>
            <a:picLocks noChangeAspect="1"/>
          </p:cNvPicPr>
          <p:nvPr/>
        </p:nvPicPr>
        <p:blipFill>
          <a:blip r:embed="rId6" cstate="print"/>
          <a:stretch>
            <a:fillRect/>
          </a:stretch>
        </p:blipFill>
        <p:spPr>
          <a:xfrm>
            <a:off x="5572132" y="3143248"/>
            <a:ext cx="811583" cy="1217376"/>
          </a:xfrm>
          <a:prstGeom prst="rect">
            <a:avLst/>
          </a:prstGeom>
        </p:spPr>
      </p:pic>
      <p:pic>
        <p:nvPicPr>
          <p:cNvPr id="8" name="صورة 7" descr="D.png"/>
          <p:cNvPicPr>
            <a:picLocks noChangeAspect="1"/>
          </p:cNvPicPr>
          <p:nvPr/>
        </p:nvPicPr>
        <p:blipFill>
          <a:blip r:embed="rId7" cstate="print"/>
          <a:stretch>
            <a:fillRect/>
          </a:stretch>
        </p:blipFill>
        <p:spPr>
          <a:xfrm>
            <a:off x="3234587" y="3429000"/>
            <a:ext cx="1623165" cy="1262461"/>
          </a:xfrm>
          <a:prstGeom prst="rect">
            <a:avLst/>
          </a:prstGeom>
        </p:spPr>
      </p:pic>
      <p:pic>
        <p:nvPicPr>
          <p:cNvPr id="9" name="صورة 8" descr="E.png"/>
          <p:cNvPicPr>
            <a:picLocks noChangeAspect="1"/>
          </p:cNvPicPr>
          <p:nvPr/>
        </p:nvPicPr>
        <p:blipFill>
          <a:blip r:embed="rId8" cstate="print"/>
          <a:stretch>
            <a:fillRect/>
          </a:stretch>
        </p:blipFill>
        <p:spPr>
          <a:xfrm>
            <a:off x="1714480" y="3571876"/>
            <a:ext cx="789038" cy="383248"/>
          </a:xfrm>
          <a:prstGeom prst="rect">
            <a:avLst/>
          </a:prstGeom>
        </p:spPr>
      </p:pic>
      <p:sp>
        <p:nvSpPr>
          <p:cNvPr id="10" name="شكل بيضاوي 9"/>
          <p:cNvSpPr/>
          <p:nvPr/>
        </p:nvSpPr>
        <p:spPr>
          <a:xfrm>
            <a:off x="2643174" y="3429000"/>
            <a:ext cx="71438"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1" name="شكل بيضاوي 10"/>
          <p:cNvSpPr/>
          <p:nvPr/>
        </p:nvSpPr>
        <p:spPr>
          <a:xfrm>
            <a:off x="2357422" y="3143248"/>
            <a:ext cx="71438"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2" name="شكل بيضاوي 11"/>
          <p:cNvSpPr/>
          <p:nvPr/>
        </p:nvSpPr>
        <p:spPr>
          <a:xfrm>
            <a:off x="2857488" y="3214686"/>
            <a:ext cx="71438"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3" name="شكل بيضاوي 12"/>
          <p:cNvSpPr/>
          <p:nvPr/>
        </p:nvSpPr>
        <p:spPr>
          <a:xfrm>
            <a:off x="1571604" y="4000504"/>
            <a:ext cx="71438"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4" name="شكل بيضاوي 13"/>
          <p:cNvSpPr/>
          <p:nvPr/>
        </p:nvSpPr>
        <p:spPr>
          <a:xfrm>
            <a:off x="2000232" y="4000504"/>
            <a:ext cx="71438"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5" name="شكل بيضاوي 14"/>
          <p:cNvSpPr/>
          <p:nvPr/>
        </p:nvSpPr>
        <p:spPr>
          <a:xfrm>
            <a:off x="2357422" y="4000504"/>
            <a:ext cx="71438"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6" name="شكل بيضاوي 15"/>
          <p:cNvSpPr/>
          <p:nvPr/>
        </p:nvSpPr>
        <p:spPr>
          <a:xfrm>
            <a:off x="1500166" y="4357694"/>
            <a:ext cx="71438"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7" name="شكل بيضاوي 16"/>
          <p:cNvSpPr/>
          <p:nvPr/>
        </p:nvSpPr>
        <p:spPr>
          <a:xfrm>
            <a:off x="1857356" y="4286256"/>
            <a:ext cx="71438"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8" name="شكل بيضاوي 17"/>
          <p:cNvSpPr/>
          <p:nvPr/>
        </p:nvSpPr>
        <p:spPr>
          <a:xfrm>
            <a:off x="2285984" y="3429000"/>
            <a:ext cx="71438"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9" name="شكل بيضاوي 18"/>
          <p:cNvSpPr/>
          <p:nvPr/>
        </p:nvSpPr>
        <p:spPr>
          <a:xfrm>
            <a:off x="2000232" y="3429000"/>
            <a:ext cx="71438"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4"/>
                                        </p:tgtEl>
                                        <p:attrNameLst>
                                          <p:attrName>style.visibility</p:attrName>
                                        </p:attrNameLst>
                                      </p:cBhvr>
                                      <p:to>
                                        <p:strVal val="hidden"/>
                                      </p:to>
                                    </p:set>
                                  </p:childTnLst>
                                </p:cTn>
                              </p:par>
                            </p:childTnLst>
                          </p:cTn>
                        </p:par>
                        <p:par>
                          <p:cTn id="12" fill="hold">
                            <p:stCondLst>
                              <p:cond delay="0"/>
                            </p:stCondLst>
                            <p:childTnLst>
                              <p:par>
                                <p:cTn id="13" presetID="10"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2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2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2000"/>
                                        <p:tgtEl>
                                          <p:spTgt spid="1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2000"/>
                                        <p:tgtEl>
                                          <p:spTgt spid="1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fade">
                                      <p:cBhvr>
                                        <p:cTn id="41" dur="2000"/>
                                        <p:tgtEl>
                                          <p:spTgt spid="1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2000"/>
                                        <p:tgtEl>
                                          <p:spTgt spid="18"/>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2000"/>
                                        <p:tgtEl>
                                          <p:spTgt spid="10"/>
                                        </p:tgtEl>
                                      </p:cBhvr>
                                    </p:animEffect>
                                  </p:childTnLst>
                                </p:cTn>
                              </p:par>
                              <p:par>
                                <p:cTn id="48" presetID="10" presetClass="entr" presetSubtype="0" fill="hold" nodeType="with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2000"/>
                                        <p:tgtEl>
                                          <p:spTgt spid="9"/>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2000"/>
                                        <p:tgtEl>
                                          <p:spTgt spid="14"/>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2000"/>
                                        <p:tgtEl>
                                          <p:spTgt spid="13"/>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2000"/>
                                        <p:tgtEl>
                                          <p:spTgt spid="15"/>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fade">
                                      <p:cBhvr>
                                        <p:cTn id="62" dur="2000"/>
                                        <p:tgtEl>
                                          <p:spTgt spid="17"/>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descr="g.png"/>
          <p:cNvPicPr>
            <a:picLocks noGrp="1" noChangeAspect="1"/>
          </p:cNvPicPr>
          <p:nvPr>
            <p:ph idx="1"/>
          </p:nvPr>
        </p:nvPicPr>
        <p:blipFill>
          <a:blip r:embed="rId3" cstate="print"/>
          <a:stretch>
            <a:fillRect/>
          </a:stretch>
        </p:blipFill>
        <p:spPr>
          <a:xfrm>
            <a:off x="6083408" y="2143116"/>
            <a:ext cx="3060592" cy="1819233"/>
          </a:xfrm>
        </p:spPr>
      </p:pic>
      <p:pic>
        <p:nvPicPr>
          <p:cNvPr id="7" name="صورة 6" descr="h.png"/>
          <p:cNvPicPr>
            <a:picLocks noChangeAspect="1"/>
          </p:cNvPicPr>
          <p:nvPr/>
        </p:nvPicPr>
        <p:blipFill>
          <a:blip r:embed="rId4" cstate="print"/>
          <a:stretch>
            <a:fillRect/>
          </a:stretch>
        </p:blipFill>
        <p:spPr>
          <a:xfrm>
            <a:off x="3814717" y="2214554"/>
            <a:ext cx="5329283" cy="1755025"/>
          </a:xfrm>
          <a:prstGeom prst="rect">
            <a:avLst/>
          </a:prstGeom>
        </p:spPr>
      </p:pic>
      <p:pic>
        <p:nvPicPr>
          <p:cNvPr id="8" name="صورة 7" descr="j.png"/>
          <p:cNvPicPr>
            <a:picLocks noChangeAspect="1"/>
          </p:cNvPicPr>
          <p:nvPr/>
        </p:nvPicPr>
        <p:blipFill>
          <a:blip r:embed="rId5" cstate="print"/>
          <a:stretch>
            <a:fillRect/>
          </a:stretch>
        </p:blipFill>
        <p:spPr>
          <a:xfrm>
            <a:off x="357158" y="2643182"/>
            <a:ext cx="3067945" cy="991471"/>
          </a:xfrm>
          <a:prstGeom prst="rect">
            <a:avLst/>
          </a:prstGeom>
        </p:spPr>
      </p:pic>
      <p:cxnSp>
        <p:nvCxnSpPr>
          <p:cNvPr id="10" name="رابط مستقيم 9"/>
          <p:cNvCxnSpPr/>
          <p:nvPr/>
        </p:nvCxnSpPr>
        <p:spPr>
          <a:xfrm rot="5400000">
            <a:off x="-2357486" y="3500438"/>
            <a:ext cx="5214974" cy="7143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5400000">
            <a:off x="-893007" y="3250405"/>
            <a:ext cx="5286412" cy="7143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مستطيل 12"/>
          <p:cNvSpPr/>
          <p:nvPr/>
        </p:nvSpPr>
        <p:spPr>
          <a:xfrm>
            <a:off x="2555776" y="0"/>
            <a:ext cx="2214578" cy="461665"/>
          </a:xfrm>
          <a:prstGeom prst="rect">
            <a:avLst/>
          </a:prstGeom>
          <a:ln>
            <a:solidFill>
              <a:schemeClr val="tx1"/>
            </a:solidFill>
          </a:ln>
        </p:spPr>
        <p:txBody>
          <a:bodyPr wrap="square">
            <a:spAutoFit/>
          </a:bodyPr>
          <a:lstStyle/>
          <a:p>
            <a:pPr algn="ctr" rtl="0"/>
            <a:r>
              <a:rPr lang="en-US" altLang="en-US" sz="2400" b="1" dirty="0" smtClean="0">
                <a:solidFill>
                  <a:prstClr val="black"/>
                </a:solidFill>
                <a:latin typeface="Times New Roman" panose="02020603050405020304" pitchFamily="18" charset="0"/>
              </a:rPr>
              <a:t> The liver</a:t>
            </a:r>
          </a:p>
        </p:txBody>
      </p:sp>
      <p:pic>
        <p:nvPicPr>
          <p:cNvPr id="14" name="صورة 13" descr="A.png"/>
          <p:cNvPicPr>
            <a:picLocks noChangeAspect="1"/>
          </p:cNvPicPr>
          <p:nvPr/>
        </p:nvPicPr>
        <p:blipFill>
          <a:blip r:embed="rId6" cstate="print"/>
          <a:stretch>
            <a:fillRect/>
          </a:stretch>
        </p:blipFill>
        <p:spPr>
          <a:xfrm rot="5400000">
            <a:off x="-127021" y="5357137"/>
            <a:ext cx="2199356" cy="802371"/>
          </a:xfrm>
          <a:prstGeom prst="rect">
            <a:avLst/>
          </a:prstGeom>
        </p:spPr>
      </p:pic>
      <p:cxnSp>
        <p:nvCxnSpPr>
          <p:cNvPr id="15" name="رابط كسهم مستقيم 14"/>
          <p:cNvCxnSpPr/>
          <p:nvPr/>
        </p:nvCxnSpPr>
        <p:spPr>
          <a:xfrm rot="5400000">
            <a:off x="500034" y="4143380"/>
            <a:ext cx="928694" cy="7143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مستطيل 15"/>
          <p:cNvSpPr/>
          <p:nvPr/>
        </p:nvSpPr>
        <p:spPr>
          <a:xfrm>
            <a:off x="1071538" y="4071942"/>
            <a:ext cx="1214446" cy="461665"/>
          </a:xfrm>
          <a:prstGeom prst="rect">
            <a:avLst/>
          </a:prstGeom>
        </p:spPr>
        <p:txBody>
          <a:bodyPr wrap="square">
            <a:spAutoFit/>
          </a:bodyPr>
          <a:lstStyle/>
          <a:p>
            <a:pPr algn="ctr" rtl="0"/>
            <a:r>
              <a:rPr lang="en-US" altLang="en-US" sz="2400" b="1" dirty="0" err="1" smtClean="0">
                <a:solidFill>
                  <a:prstClr val="black"/>
                </a:solidFill>
                <a:latin typeface="Times New Roman" panose="02020603050405020304" pitchFamily="18" charset="0"/>
              </a:rPr>
              <a:t>Renin</a:t>
            </a:r>
            <a:endParaRPr lang="en-US" altLang="en-US" sz="2400" b="1" dirty="0" smtClean="0">
              <a:solidFill>
                <a:prstClr val="black"/>
              </a:solidFill>
              <a:latin typeface="Times New Roman" panose="02020603050405020304" pitchFamily="18" charset="0"/>
            </a:endParaRPr>
          </a:p>
        </p:txBody>
      </p:sp>
      <p:sp>
        <p:nvSpPr>
          <p:cNvPr id="12" name="مستطيل 11"/>
          <p:cNvSpPr/>
          <p:nvPr/>
        </p:nvSpPr>
        <p:spPr>
          <a:xfrm>
            <a:off x="0" y="404664"/>
            <a:ext cx="2214578" cy="461665"/>
          </a:xfrm>
          <a:prstGeom prst="rect">
            <a:avLst/>
          </a:prstGeom>
          <a:ln>
            <a:solidFill>
              <a:schemeClr val="tx1"/>
            </a:solidFill>
          </a:ln>
        </p:spPr>
        <p:txBody>
          <a:bodyPr wrap="square">
            <a:spAutoFit/>
          </a:bodyPr>
          <a:lstStyle/>
          <a:p>
            <a:pPr algn="ctr" rtl="0"/>
            <a:r>
              <a:rPr lang="en-US" altLang="en-US" sz="2400" b="1" dirty="0" smtClean="0">
                <a:solidFill>
                  <a:prstClr val="black"/>
                </a:solidFill>
                <a:latin typeface="Times New Roman" panose="02020603050405020304" pitchFamily="18" charset="0"/>
              </a:rPr>
              <a:t>circulation</a:t>
            </a:r>
            <a:endParaRPr lang="en-US" altLang="en-US" sz="2400" b="1" dirty="0" smtClean="0">
              <a:solidFill>
                <a:prstClr val="black"/>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2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bg/>
                                          </p:spTgt>
                                        </p:tgtEl>
                                        <p:attrNameLst>
                                          <p:attrName>style.visibility</p:attrName>
                                        </p:attrNameLst>
                                      </p:cBhvr>
                                      <p:to>
                                        <p:strVal val="visible"/>
                                      </p:to>
                                    </p:set>
                                    <p:animEffect transition="in" filter="fade">
                                      <p:cBhvr>
                                        <p:cTn id="27" dur="2000"/>
                                        <p:tgtEl>
                                          <p:spTgt spid="12">
                                            <p:bg/>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2">
                                            <p:txEl>
                                              <p:pRg st="0" end="0"/>
                                            </p:txEl>
                                          </p:spTgt>
                                        </p:tgtEl>
                                        <p:attrNameLst>
                                          <p:attrName>style.visibility</p:attrName>
                                        </p:attrNameLst>
                                      </p:cBhvr>
                                      <p:to>
                                        <p:strVal val="visible"/>
                                      </p:to>
                                    </p:set>
                                    <p:animEffect transition="in" filter="fade">
                                      <p:cBhvr>
                                        <p:cTn id="30" dur="2000"/>
                                        <p:tgtEl>
                                          <p:spTgt spid="12">
                                            <p:txEl>
                                              <p:pRg st="0" end="0"/>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2000"/>
                                        <p:tgtEl>
                                          <p:spTgt spid="10"/>
                                        </p:tgtEl>
                                      </p:cBhvr>
                                    </p:animEffect>
                                  </p:childTnLst>
                                </p:cTn>
                              </p:par>
                              <p:par>
                                <p:cTn id="34" presetID="8" presetClass="emph" presetSubtype="0" fill="hold" nodeType="withEffect">
                                  <p:stCondLst>
                                    <p:cond delay="0"/>
                                  </p:stCondLst>
                                  <p:childTnLst>
                                    <p:animRot by="5400000">
                                      <p:cBhvr>
                                        <p:cTn id="35" dur="2000" fill="hold"/>
                                        <p:tgtEl>
                                          <p:spTgt spid="8"/>
                                        </p:tgtEl>
                                        <p:attrNameLst>
                                          <p:attrName>r</p:attrName>
                                        </p:attrNameLst>
                                      </p:cBhvr>
                                    </p:animRot>
                                  </p:childTnLst>
                                </p:cTn>
                              </p:par>
                              <p:par>
                                <p:cTn id="36" presetID="0" presetClass="path" presetSubtype="0" accel="50000" decel="50000" fill="hold" nodeType="withEffect">
                                  <p:stCondLst>
                                    <p:cond delay="0"/>
                                  </p:stCondLst>
                                  <p:childTnLst>
                                    <p:animMotion origin="layout" path="M -2.77778E-6 -2.22222E-6 L -0.10885 -0.13611 " pathEditMode="relative" rAng="0" ptsTypes="AA">
                                      <p:cBhvr>
                                        <p:cTn id="37" dur="2000" fill="hold"/>
                                        <p:tgtEl>
                                          <p:spTgt spid="8"/>
                                        </p:tgtEl>
                                        <p:attrNameLst>
                                          <p:attrName>ppt_x</p:attrName>
                                          <p:attrName>ppt_y</p:attrName>
                                        </p:attrNameLst>
                                      </p:cBhvr>
                                      <p:rCtr x="-55" y="-68"/>
                                    </p:animMotion>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up)">
                                      <p:cBhvr>
                                        <p:cTn id="42" dur="500"/>
                                        <p:tgtEl>
                                          <p:spTgt spid="15"/>
                                        </p:tgtEl>
                                      </p:cBhvr>
                                    </p:animEffect>
                                  </p:childTnLst>
                                </p:cTn>
                              </p:par>
                            </p:childTnLst>
                          </p:cTn>
                        </p:par>
                        <p:par>
                          <p:cTn id="43" fill="hold">
                            <p:stCondLst>
                              <p:cond delay="500"/>
                            </p:stCondLst>
                            <p:childTnLst>
                              <p:par>
                                <p:cTn id="44" presetID="10" presetClass="entr" presetSubtype="0" fill="hold" grpId="0" nodeType="afterEffect">
                                  <p:stCondLst>
                                    <p:cond delay="0"/>
                                  </p:stCondLst>
                                  <p:childTnLst>
                                    <p:set>
                                      <p:cBhvr>
                                        <p:cTn id="45" dur="1" fill="hold">
                                          <p:stCondLst>
                                            <p:cond delay="0"/>
                                          </p:stCondLst>
                                        </p:cTn>
                                        <p:tgtEl>
                                          <p:spTgt spid="16">
                                            <p:txEl>
                                              <p:pRg st="0" end="0"/>
                                            </p:txEl>
                                          </p:spTgt>
                                        </p:tgtEl>
                                        <p:attrNameLst>
                                          <p:attrName>style.visibility</p:attrName>
                                        </p:attrNameLst>
                                      </p:cBhvr>
                                      <p:to>
                                        <p:strVal val="visible"/>
                                      </p:to>
                                    </p:set>
                                    <p:animEffect transition="in" filter="fade">
                                      <p:cBhvr>
                                        <p:cTn id="46" dur="2000"/>
                                        <p:tgtEl>
                                          <p:spTgt spid="16">
                                            <p:txEl>
                                              <p:pRg st="0" end="0"/>
                                            </p:txEl>
                                          </p:spTgt>
                                        </p:tgtEl>
                                      </p:cBhvr>
                                    </p:animEffect>
                                  </p:childTnLst>
                                </p:cTn>
                              </p:par>
                            </p:childTnLst>
                          </p:cTn>
                        </p:par>
                        <p:par>
                          <p:cTn id="47" fill="hold">
                            <p:stCondLst>
                              <p:cond delay="2500"/>
                            </p:stCondLst>
                            <p:childTnLst>
                              <p:par>
                                <p:cTn id="48" presetID="10" presetClass="entr" presetSubtype="0" fill="hold"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allAtOnce"/>
      <p:bldP spid="12" grpId="0" build="allAtOnce"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 name="صورة 76" descr="download.jpg"/>
          <p:cNvPicPr>
            <a:picLocks noChangeAspect="1"/>
          </p:cNvPicPr>
          <p:nvPr/>
        </p:nvPicPr>
        <p:blipFill>
          <a:blip r:embed="rId3" cstate="print"/>
          <a:stretch>
            <a:fillRect/>
          </a:stretch>
        </p:blipFill>
        <p:spPr>
          <a:xfrm>
            <a:off x="285720" y="753715"/>
            <a:ext cx="8072494" cy="6104285"/>
          </a:xfrm>
          <a:prstGeom prst="rect">
            <a:avLst/>
          </a:prstGeom>
        </p:spPr>
      </p:pic>
      <p:sp>
        <p:nvSpPr>
          <p:cNvPr id="4" name="شكل حر 3"/>
          <p:cNvSpPr/>
          <p:nvPr/>
        </p:nvSpPr>
        <p:spPr>
          <a:xfrm>
            <a:off x="6813798" y="4759791"/>
            <a:ext cx="830036" cy="383721"/>
          </a:xfrm>
          <a:custGeom>
            <a:avLst/>
            <a:gdLst>
              <a:gd name="connsiteX0" fmla="*/ 46264 w 830036"/>
              <a:gd name="connsiteY0" fmla="*/ 179614 h 383721"/>
              <a:gd name="connsiteX1" fmla="*/ 78921 w 830036"/>
              <a:gd name="connsiteY1" fmla="*/ 130629 h 383721"/>
              <a:gd name="connsiteX2" fmla="*/ 356507 w 830036"/>
              <a:gd name="connsiteY2" fmla="*/ 0 h 383721"/>
              <a:gd name="connsiteX3" fmla="*/ 830036 w 830036"/>
              <a:gd name="connsiteY3" fmla="*/ 130629 h 383721"/>
              <a:gd name="connsiteX4" fmla="*/ 356507 w 830036"/>
              <a:gd name="connsiteY4" fmla="*/ 375557 h 383721"/>
              <a:gd name="connsiteX5" fmla="*/ 46264 w 830036"/>
              <a:gd name="connsiteY5" fmla="*/ 179614 h 38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0036" h="383721">
                <a:moveTo>
                  <a:pt x="46264" y="179614"/>
                </a:moveTo>
                <a:cubicBezTo>
                  <a:pt x="0" y="138793"/>
                  <a:pt x="27214" y="160565"/>
                  <a:pt x="78921" y="130629"/>
                </a:cubicBezTo>
                <a:cubicBezTo>
                  <a:pt x="130628" y="100693"/>
                  <a:pt x="231321" y="0"/>
                  <a:pt x="356507" y="0"/>
                </a:cubicBezTo>
                <a:cubicBezTo>
                  <a:pt x="481693" y="0"/>
                  <a:pt x="830036" y="68036"/>
                  <a:pt x="830036" y="130629"/>
                </a:cubicBezTo>
                <a:cubicBezTo>
                  <a:pt x="830036" y="193222"/>
                  <a:pt x="492579" y="367393"/>
                  <a:pt x="356507" y="375557"/>
                </a:cubicBezTo>
                <a:cubicBezTo>
                  <a:pt x="220436" y="383721"/>
                  <a:pt x="92528" y="220435"/>
                  <a:pt x="46264" y="179614"/>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شكل بيضاوي 4"/>
          <p:cNvSpPr/>
          <p:nvPr/>
        </p:nvSpPr>
        <p:spPr>
          <a:xfrm flipH="1">
            <a:off x="5526413" y="4929198"/>
            <a:ext cx="45719"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شكل حر 5"/>
          <p:cNvSpPr/>
          <p:nvPr/>
        </p:nvSpPr>
        <p:spPr>
          <a:xfrm>
            <a:off x="5956542" y="4786322"/>
            <a:ext cx="830036" cy="383721"/>
          </a:xfrm>
          <a:custGeom>
            <a:avLst/>
            <a:gdLst>
              <a:gd name="connsiteX0" fmla="*/ 46264 w 830036"/>
              <a:gd name="connsiteY0" fmla="*/ 179614 h 383721"/>
              <a:gd name="connsiteX1" fmla="*/ 78921 w 830036"/>
              <a:gd name="connsiteY1" fmla="*/ 130629 h 383721"/>
              <a:gd name="connsiteX2" fmla="*/ 356507 w 830036"/>
              <a:gd name="connsiteY2" fmla="*/ 0 h 383721"/>
              <a:gd name="connsiteX3" fmla="*/ 830036 w 830036"/>
              <a:gd name="connsiteY3" fmla="*/ 130629 h 383721"/>
              <a:gd name="connsiteX4" fmla="*/ 356507 w 830036"/>
              <a:gd name="connsiteY4" fmla="*/ 375557 h 383721"/>
              <a:gd name="connsiteX5" fmla="*/ 46264 w 830036"/>
              <a:gd name="connsiteY5" fmla="*/ 179614 h 38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0036" h="383721">
                <a:moveTo>
                  <a:pt x="46264" y="179614"/>
                </a:moveTo>
                <a:cubicBezTo>
                  <a:pt x="0" y="138793"/>
                  <a:pt x="27214" y="160565"/>
                  <a:pt x="78921" y="130629"/>
                </a:cubicBezTo>
                <a:cubicBezTo>
                  <a:pt x="130628" y="100693"/>
                  <a:pt x="231321" y="0"/>
                  <a:pt x="356507" y="0"/>
                </a:cubicBezTo>
                <a:cubicBezTo>
                  <a:pt x="481693" y="0"/>
                  <a:pt x="830036" y="68036"/>
                  <a:pt x="830036" y="130629"/>
                </a:cubicBezTo>
                <a:cubicBezTo>
                  <a:pt x="830036" y="193222"/>
                  <a:pt x="492579" y="367393"/>
                  <a:pt x="356507" y="375557"/>
                </a:cubicBezTo>
                <a:cubicBezTo>
                  <a:pt x="220436" y="383721"/>
                  <a:pt x="92528" y="220435"/>
                  <a:pt x="46264" y="179614"/>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00</a:t>
            </a:r>
            <a:endParaRPr lang="ar-IQ" dirty="0"/>
          </a:p>
        </p:txBody>
      </p:sp>
      <p:sp>
        <p:nvSpPr>
          <p:cNvPr id="7" name="شكل بيضاوي 6"/>
          <p:cNvSpPr/>
          <p:nvPr/>
        </p:nvSpPr>
        <p:spPr>
          <a:xfrm flipH="1">
            <a:off x="6383669" y="4929198"/>
            <a:ext cx="45719"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8" name="شكل حر 7"/>
          <p:cNvSpPr/>
          <p:nvPr/>
        </p:nvSpPr>
        <p:spPr>
          <a:xfrm>
            <a:off x="5143504" y="4786322"/>
            <a:ext cx="830036" cy="383721"/>
          </a:xfrm>
          <a:custGeom>
            <a:avLst/>
            <a:gdLst>
              <a:gd name="connsiteX0" fmla="*/ 46264 w 830036"/>
              <a:gd name="connsiteY0" fmla="*/ 179614 h 383721"/>
              <a:gd name="connsiteX1" fmla="*/ 78921 w 830036"/>
              <a:gd name="connsiteY1" fmla="*/ 130629 h 383721"/>
              <a:gd name="connsiteX2" fmla="*/ 356507 w 830036"/>
              <a:gd name="connsiteY2" fmla="*/ 0 h 383721"/>
              <a:gd name="connsiteX3" fmla="*/ 830036 w 830036"/>
              <a:gd name="connsiteY3" fmla="*/ 130629 h 383721"/>
              <a:gd name="connsiteX4" fmla="*/ 356507 w 830036"/>
              <a:gd name="connsiteY4" fmla="*/ 375557 h 383721"/>
              <a:gd name="connsiteX5" fmla="*/ 46264 w 830036"/>
              <a:gd name="connsiteY5" fmla="*/ 179614 h 38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0036" h="383721">
                <a:moveTo>
                  <a:pt x="46264" y="179614"/>
                </a:moveTo>
                <a:cubicBezTo>
                  <a:pt x="0" y="138793"/>
                  <a:pt x="27214" y="160565"/>
                  <a:pt x="78921" y="130629"/>
                </a:cubicBezTo>
                <a:cubicBezTo>
                  <a:pt x="130628" y="100693"/>
                  <a:pt x="231321" y="0"/>
                  <a:pt x="356507" y="0"/>
                </a:cubicBezTo>
                <a:cubicBezTo>
                  <a:pt x="481693" y="0"/>
                  <a:pt x="830036" y="68036"/>
                  <a:pt x="830036" y="130629"/>
                </a:cubicBezTo>
                <a:cubicBezTo>
                  <a:pt x="830036" y="193222"/>
                  <a:pt x="492579" y="367393"/>
                  <a:pt x="356507" y="375557"/>
                </a:cubicBezTo>
                <a:cubicBezTo>
                  <a:pt x="220436" y="383721"/>
                  <a:pt x="92528" y="220435"/>
                  <a:pt x="46264" y="179614"/>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9" name="شكل بيضاوي 8"/>
          <p:cNvSpPr/>
          <p:nvPr/>
        </p:nvSpPr>
        <p:spPr>
          <a:xfrm flipH="1">
            <a:off x="7169487" y="4929198"/>
            <a:ext cx="45719"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0" name="شكل حر 9"/>
          <p:cNvSpPr/>
          <p:nvPr/>
        </p:nvSpPr>
        <p:spPr>
          <a:xfrm>
            <a:off x="4357686" y="4786322"/>
            <a:ext cx="830036" cy="383721"/>
          </a:xfrm>
          <a:custGeom>
            <a:avLst/>
            <a:gdLst>
              <a:gd name="connsiteX0" fmla="*/ 46264 w 830036"/>
              <a:gd name="connsiteY0" fmla="*/ 179614 h 383721"/>
              <a:gd name="connsiteX1" fmla="*/ 78921 w 830036"/>
              <a:gd name="connsiteY1" fmla="*/ 130629 h 383721"/>
              <a:gd name="connsiteX2" fmla="*/ 356507 w 830036"/>
              <a:gd name="connsiteY2" fmla="*/ 0 h 383721"/>
              <a:gd name="connsiteX3" fmla="*/ 830036 w 830036"/>
              <a:gd name="connsiteY3" fmla="*/ 130629 h 383721"/>
              <a:gd name="connsiteX4" fmla="*/ 356507 w 830036"/>
              <a:gd name="connsiteY4" fmla="*/ 375557 h 383721"/>
              <a:gd name="connsiteX5" fmla="*/ 46264 w 830036"/>
              <a:gd name="connsiteY5" fmla="*/ 179614 h 38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0036" h="383721">
                <a:moveTo>
                  <a:pt x="46264" y="179614"/>
                </a:moveTo>
                <a:cubicBezTo>
                  <a:pt x="0" y="138793"/>
                  <a:pt x="27214" y="160565"/>
                  <a:pt x="78921" y="130629"/>
                </a:cubicBezTo>
                <a:cubicBezTo>
                  <a:pt x="130628" y="100693"/>
                  <a:pt x="231321" y="0"/>
                  <a:pt x="356507" y="0"/>
                </a:cubicBezTo>
                <a:cubicBezTo>
                  <a:pt x="481693" y="0"/>
                  <a:pt x="830036" y="68036"/>
                  <a:pt x="830036" y="130629"/>
                </a:cubicBezTo>
                <a:cubicBezTo>
                  <a:pt x="830036" y="193222"/>
                  <a:pt x="492579" y="367393"/>
                  <a:pt x="356507" y="375557"/>
                </a:cubicBezTo>
                <a:cubicBezTo>
                  <a:pt x="220436" y="383721"/>
                  <a:pt x="92528" y="220435"/>
                  <a:pt x="46264" y="179614"/>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1" name="شكل بيضاوي 10"/>
          <p:cNvSpPr/>
          <p:nvPr/>
        </p:nvSpPr>
        <p:spPr>
          <a:xfrm flipH="1">
            <a:off x="4000496" y="4929198"/>
            <a:ext cx="45719"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2" name="شكل حر 11"/>
          <p:cNvSpPr/>
          <p:nvPr/>
        </p:nvSpPr>
        <p:spPr>
          <a:xfrm>
            <a:off x="3571868" y="4786322"/>
            <a:ext cx="830036" cy="383721"/>
          </a:xfrm>
          <a:custGeom>
            <a:avLst/>
            <a:gdLst>
              <a:gd name="connsiteX0" fmla="*/ 46264 w 830036"/>
              <a:gd name="connsiteY0" fmla="*/ 179614 h 383721"/>
              <a:gd name="connsiteX1" fmla="*/ 78921 w 830036"/>
              <a:gd name="connsiteY1" fmla="*/ 130629 h 383721"/>
              <a:gd name="connsiteX2" fmla="*/ 356507 w 830036"/>
              <a:gd name="connsiteY2" fmla="*/ 0 h 383721"/>
              <a:gd name="connsiteX3" fmla="*/ 830036 w 830036"/>
              <a:gd name="connsiteY3" fmla="*/ 130629 h 383721"/>
              <a:gd name="connsiteX4" fmla="*/ 356507 w 830036"/>
              <a:gd name="connsiteY4" fmla="*/ 375557 h 383721"/>
              <a:gd name="connsiteX5" fmla="*/ 46264 w 830036"/>
              <a:gd name="connsiteY5" fmla="*/ 179614 h 38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0036" h="383721">
                <a:moveTo>
                  <a:pt x="46264" y="179614"/>
                </a:moveTo>
                <a:cubicBezTo>
                  <a:pt x="0" y="138793"/>
                  <a:pt x="27214" y="160565"/>
                  <a:pt x="78921" y="130629"/>
                </a:cubicBezTo>
                <a:cubicBezTo>
                  <a:pt x="130628" y="100693"/>
                  <a:pt x="231321" y="0"/>
                  <a:pt x="356507" y="0"/>
                </a:cubicBezTo>
                <a:cubicBezTo>
                  <a:pt x="481693" y="0"/>
                  <a:pt x="830036" y="68036"/>
                  <a:pt x="830036" y="130629"/>
                </a:cubicBezTo>
                <a:cubicBezTo>
                  <a:pt x="830036" y="193222"/>
                  <a:pt x="492579" y="367393"/>
                  <a:pt x="356507" y="375557"/>
                </a:cubicBezTo>
                <a:cubicBezTo>
                  <a:pt x="220436" y="383721"/>
                  <a:pt x="92528" y="220435"/>
                  <a:pt x="46264" y="179614"/>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3" name="شكل بيضاوي 12"/>
          <p:cNvSpPr/>
          <p:nvPr/>
        </p:nvSpPr>
        <p:spPr>
          <a:xfrm flipH="1">
            <a:off x="3143240" y="4929198"/>
            <a:ext cx="45719"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4" name="شكل حر 13"/>
          <p:cNvSpPr/>
          <p:nvPr/>
        </p:nvSpPr>
        <p:spPr>
          <a:xfrm>
            <a:off x="2786050" y="4786322"/>
            <a:ext cx="830036" cy="383721"/>
          </a:xfrm>
          <a:custGeom>
            <a:avLst/>
            <a:gdLst>
              <a:gd name="connsiteX0" fmla="*/ 46264 w 830036"/>
              <a:gd name="connsiteY0" fmla="*/ 179614 h 383721"/>
              <a:gd name="connsiteX1" fmla="*/ 78921 w 830036"/>
              <a:gd name="connsiteY1" fmla="*/ 130629 h 383721"/>
              <a:gd name="connsiteX2" fmla="*/ 356507 w 830036"/>
              <a:gd name="connsiteY2" fmla="*/ 0 h 383721"/>
              <a:gd name="connsiteX3" fmla="*/ 830036 w 830036"/>
              <a:gd name="connsiteY3" fmla="*/ 130629 h 383721"/>
              <a:gd name="connsiteX4" fmla="*/ 356507 w 830036"/>
              <a:gd name="connsiteY4" fmla="*/ 375557 h 383721"/>
              <a:gd name="connsiteX5" fmla="*/ 46264 w 830036"/>
              <a:gd name="connsiteY5" fmla="*/ 179614 h 38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0036" h="383721">
                <a:moveTo>
                  <a:pt x="46264" y="179614"/>
                </a:moveTo>
                <a:cubicBezTo>
                  <a:pt x="0" y="138793"/>
                  <a:pt x="27214" y="160565"/>
                  <a:pt x="78921" y="130629"/>
                </a:cubicBezTo>
                <a:cubicBezTo>
                  <a:pt x="130628" y="100693"/>
                  <a:pt x="231321" y="0"/>
                  <a:pt x="356507" y="0"/>
                </a:cubicBezTo>
                <a:cubicBezTo>
                  <a:pt x="481693" y="0"/>
                  <a:pt x="830036" y="68036"/>
                  <a:pt x="830036" y="130629"/>
                </a:cubicBezTo>
                <a:cubicBezTo>
                  <a:pt x="830036" y="193222"/>
                  <a:pt x="492579" y="367393"/>
                  <a:pt x="356507" y="375557"/>
                </a:cubicBezTo>
                <a:cubicBezTo>
                  <a:pt x="220436" y="383721"/>
                  <a:pt x="92528" y="220435"/>
                  <a:pt x="46264" y="179614"/>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5" name="شكل بيضاوي 14"/>
          <p:cNvSpPr/>
          <p:nvPr/>
        </p:nvSpPr>
        <p:spPr>
          <a:xfrm flipH="1">
            <a:off x="4786314" y="4929198"/>
            <a:ext cx="45719"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6" name="شكل حر 15"/>
          <p:cNvSpPr/>
          <p:nvPr/>
        </p:nvSpPr>
        <p:spPr>
          <a:xfrm>
            <a:off x="2000232" y="4786322"/>
            <a:ext cx="830036" cy="383721"/>
          </a:xfrm>
          <a:custGeom>
            <a:avLst/>
            <a:gdLst>
              <a:gd name="connsiteX0" fmla="*/ 46264 w 830036"/>
              <a:gd name="connsiteY0" fmla="*/ 179614 h 383721"/>
              <a:gd name="connsiteX1" fmla="*/ 78921 w 830036"/>
              <a:gd name="connsiteY1" fmla="*/ 130629 h 383721"/>
              <a:gd name="connsiteX2" fmla="*/ 356507 w 830036"/>
              <a:gd name="connsiteY2" fmla="*/ 0 h 383721"/>
              <a:gd name="connsiteX3" fmla="*/ 830036 w 830036"/>
              <a:gd name="connsiteY3" fmla="*/ 130629 h 383721"/>
              <a:gd name="connsiteX4" fmla="*/ 356507 w 830036"/>
              <a:gd name="connsiteY4" fmla="*/ 375557 h 383721"/>
              <a:gd name="connsiteX5" fmla="*/ 46264 w 830036"/>
              <a:gd name="connsiteY5" fmla="*/ 179614 h 38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0036" h="383721">
                <a:moveTo>
                  <a:pt x="46264" y="179614"/>
                </a:moveTo>
                <a:cubicBezTo>
                  <a:pt x="0" y="138793"/>
                  <a:pt x="27214" y="160565"/>
                  <a:pt x="78921" y="130629"/>
                </a:cubicBezTo>
                <a:cubicBezTo>
                  <a:pt x="130628" y="100693"/>
                  <a:pt x="231321" y="0"/>
                  <a:pt x="356507" y="0"/>
                </a:cubicBezTo>
                <a:cubicBezTo>
                  <a:pt x="481693" y="0"/>
                  <a:pt x="830036" y="68036"/>
                  <a:pt x="830036" y="130629"/>
                </a:cubicBezTo>
                <a:cubicBezTo>
                  <a:pt x="830036" y="193222"/>
                  <a:pt x="492579" y="367393"/>
                  <a:pt x="356507" y="375557"/>
                </a:cubicBezTo>
                <a:cubicBezTo>
                  <a:pt x="220436" y="383721"/>
                  <a:pt x="92528" y="220435"/>
                  <a:pt x="46264" y="179614"/>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7" name="شكل بيضاوي 16"/>
          <p:cNvSpPr/>
          <p:nvPr/>
        </p:nvSpPr>
        <p:spPr>
          <a:xfrm flipH="1">
            <a:off x="2428860" y="4929198"/>
            <a:ext cx="45719"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8" name="شكل حر 17"/>
          <p:cNvSpPr/>
          <p:nvPr/>
        </p:nvSpPr>
        <p:spPr>
          <a:xfrm>
            <a:off x="1142976" y="4786322"/>
            <a:ext cx="830036" cy="383721"/>
          </a:xfrm>
          <a:custGeom>
            <a:avLst/>
            <a:gdLst>
              <a:gd name="connsiteX0" fmla="*/ 46264 w 830036"/>
              <a:gd name="connsiteY0" fmla="*/ 179614 h 383721"/>
              <a:gd name="connsiteX1" fmla="*/ 78921 w 830036"/>
              <a:gd name="connsiteY1" fmla="*/ 130629 h 383721"/>
              <a:gd name="connsiteX2" fmla="*/ 356507 w 830036"/>
              <a:gd name="connsiteY2" fmla="*/ 0 h 383721"/>
              <a:gd name="connsiteX3" fmla="*/ 830036 w 830036"/>
              <a:gd name="connsiteY3" fmla="*/ 130629 h 383721"/>
              <a:gd name="connsiteX4" fmla="*/ 356507 w 830036"/>
              <a:gd name="connsiteY4" fmla="*/ 375557 h 383721"/>
              <a:gd name="connsiteX5" fmla="*/ 46264 w 830036"/>
              <a:gd name="connsiteY5" fmla="*/ 179614 h 38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0036" h="383721">
                <a:moveTo>
                  <a:pt x="46264" y="179614"/>
                </a:moveTo>
                <a:cubicBezTo>
                  <a:pt x="0" y="138793"/>
                  <a:pt x="27214" y="160565"/>
                  <a:pt x="78921" y="130629"/>
                </a:cubicBezTo>
                <a:cubicBezTo>
                  <a:pt x="130628" y="100693"/>
                  <a:pt x="231321" y="0"/>
                  <a:pt x="356507" y="0"/>
                </a:cubicBezTo>
                <a:cubicBezTo>
                  <a:pt x="481693" y="0"/>
                  <a:pt x="830036" y="68036"/>
                  <a:pt x="830036" y="130629"/>
                </a:cubicBezTo>
                <a:cubicBezTo>
                  <a:pt x="830036" y="193222"/>
                  <a:pt x="492579" y="367393"/>
                  <a:pt x="356507" y="375557"/>
                </a:cubicBezTo>
                <a:cubicBezTo>
                  <a:pt x="220436" y="383721"/>
                  <a:pt x="92528" y="220435"/>
                  <a:pt x="46264" y="179614"/>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9" name="شكل بيضاوي 18"/>
          <p:cNvSpPr/>
          <p:nvPr/>
        </p:nvSpPr>
        <p:spPr>
          <a:xfrm flipH="1">
            <a:off x="1500166" y="4929198"/>
            <a:ext cx="45719"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4" name="شكل حر 33"/>
          <p:cNvSpPr/>
          <p:nvPr/>
        </p:nvSpPr>
        <p:spPr>
          <a:xfrm>
            <a:off x="7187293" y="7462157"/>
            <a:ext cx="830036" cy="383721"/>
          </a:xfrm>
          <a:custGeom>
            <a:avLst/>
            <a:gdLst>
              <a:gd name="connsiteX0" fmla="*/ 46264 w 830036"/>
              <a:gd name="connsiteY0" fmla="*/ 179614 h 383721"/>
              <a:gd name="connsiteX1" fmla="*/ 78921 w 830036"/>
              <a:gd name="connsiteY1" fmla="*/ 130629 h 383721"/>
              <a:gd name="connsiteX2" fmla="*/ 356507 w 830036"/>
              <a:gd name="connsiteY2" fmla="*/ 0 h 383721"/>
              <a:gd name="connsiteX3" fmla="*/ 830036 w 830036"/>
              <a:gd name="connsiteY3" fmla="*/ 130629 h 383721"/>
              <a:gd name="connsiteX4" fmla="*/ 356507 w 830036"/>
              <a:gd name="connsiteY4" fmla="*/ 375557 h 383721"/>
              <a:gd name="connsiteX5" fmla="*/ 46264 w 830036"/>
              <a:gd name="connsiteY5" fmla="*/ 179614 h 38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0036" h="383721">
                <a:moveTo>
                  <a:pt x="46264" y="179614"/>
                </a:moveTo>
                <a:cubicBezTo>
                  <a:pt x="0" y="138793"/>
                  <a:pt x="27214" y="160565"/>
                  <a:pt x="78921" y="130629"/>
                </a:cubicBezTo>
                <a:cubicBezTo>
                  <a:pt x="130628" y="100693"/>
                  <a:pt x="231321" y="0"/>
                  <a:pt x="356507" y="0"/>
                </a:cubicBezTo>
                <a:cubicBezTo>
                  <a:pt x="481693" y="0"/>
                  <a:pt x="830036" y="68036"/>
                  <a:pt x="830036" y="130629"/>
                </a:cubicBezTo>
                <a:cubicBezTo>
                  <a:pt x="830036" y="193222"/>
                  <a:pt x="492579" y="367393"/>
                  <a:pt x="356507" y="375557"/>
                </a:cubicBezTo>
                <a:cubicBezTo>
                  <a:pt x="220436" y="383721"/>
                  <a:pt x="92528" y="220435"/>
                  <a:pt x="46264" y="179614"/>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6" name="شكل حر 35"/>
          <p:cNvSpPr/>
          <p:nvPr/>
        </p:nvSpPr>
        <p:spPr>
          <a:xfrm>
            <a:off x="7339693" y="7614557"/>
            <a:ext cx="830036" cy="383721"/>
          </a:xfrm>
          <a:custGeom>
            <a:avLst/>
            <a:gdLst>
              <a:gd name="connsiteX0" fmla="*/ 46264 w 830036"/>
              <a:gd name="connsiteY0" fmla="*/ 179614 h 383721"/>
              <a:gd name="connsiteX1" fmla="*/ 78921 w 830036"/>
              <a:gd name="connsiteY1" fmla="*/ 130629 h 383721"/>
              <a:gd name="connsiteX2" fmla="*/ 356507 w 830036"/>
              <a:gd name="connsiteY2" fmla="*/ 0 h 383721"/>
              <a:gd name="connsiteX3" fmla="*/ 830036 w 830036"/>
              <a:gd name="connsiteY3" fmla="*/ 130629 h 383721"/>
              <a:gd name="connsiteX4" fmla="*/ 356507 w 830036"/>
              <a:gd name="connsiteY4" fmla="*/ 375557 h 383721"/>
              <a:gd name="connsiteX5" fmla="*/ 46264 w 830036"/>
              <a:gd name="connsiteY5" fmla="*/ 179614 h 38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0036" h="383721">
                <a:moveTo>
                  <a:pt x="46264" y="179614"/>
                </a:moveTo>
                <a:cubicBezTo>
                  <a:pt x="0" y="138793"/>
                  <a:pt x="27214" y="160565"/>
                  <a:pt x="78921" y="130629"/>
                </a:cubicBezTo>
                <a:cubicBezTo>
                  <a:pt x="130628" y="100693"/>
                  <a:pt x="231321" y="0"/>
                  <a:pt x="356507" y="0"/>
                </a:cubicBezTo>
                <a:cubicBezTo>
                  <a:pt x="481693" y="0"/>
                  <a:pt x="830036" y="68036"/>
                  <a:pt x="830036" y="130629"/>
                </a:cubicBezTo>
                <a:cubicBezTo>
                  <a:pt x="830036" y="193222"/>
                  <a:pt x="492579" y="367393"/>
                  <a:pt x="356507" y="375557"/>
                </a:cubicBezTo>
                <a:cubicBezTo>
                  <a:pt x="220436" y="383721"/>
                  <a:pt x="92528" y="220435"/>
                  <a:pt x="46264" y="179614"/>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7" name="شكل بيضاوي 36"/>
          <p:cNvSpPr/>
          <p:nvPr/>
        </p:nvSpPr>
        <p:spPr>
          <a:xfrm flipH="1">
            <a:off x="7724780" y="7724788"/>
            <a:ext cx="45719"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8" name="شكل حر 37"/>
          <p:cNvSpPr/>
          <p:nvPr/>
        </p:nvSpPr>
        <p:spPr>
          <a:xfrm>
            <a:off x="7492093" y="7766957"/>
            <a:ext cx="830036" cy="383721"/>
          </a:xfrm>
          <a:custGeom>
            <a:avLst/>
            <a:gdLst>
              <a:gd name="connsiteX0" fmla="*/ 46264 w 830036"/>
              <a:gd name="connsiteY0" fmla="*/ 179614 h 383721"/>
              <a:gd name="connsiteX1" fmla="*/ 78921 w 830036"/>
              <a:gd name="connsiteY1" fmla="*/ 130629 h 383721"/>
              <a:gd name="connsiteX2" fmla="*/ 356507 w 830036"/>
              <a:gd name="connsiteY2" fmla="*/ 0 h 383721"/>
              <a:gd name="connsiteX3" fmla="*/ 830036 w 830036"/>
              <a:gd name="connsiteY3" fmla="*/ 130629 h 383721"/>
              <a:gd name="connsiteX4" fmla="*/ 356507 w 830036"/>
              <a:gd name="connsiteY4" fmla="*/ 375557 h 383721"/>
              <a:gd name="connsiteX5" fmla="*/ 46264 w 830036"/>
              <a:gd name="connsiteY5" fmla="*/ 179614 h 38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0036" h="383721">
                <a:moveTo>
                  <a:pt x="46264" y="179614"/>
                </a:moveTo>
                <a:cubicBezTo>
                  <a:pt x="0" y="138793"/>
                  <a:pt x="27214" y="160565"/>
                  <a:pt x="78921" y="130629"/>
                </a:cubicBezTo>
                <a:cubicBezTo>
                  <a:pt x="130628" y="100693"/>
                  <a:pt x="231321" y="0"/>
                  <a:pt x="356507" y="0"/>
                </a:cubicBezTo>
                <a:cubicBezTo>
                  <a:pt x="481693" y="0"/>
                  <a:pt x="830036" y="68036"/>
                  <a:pt x="830036" y="130629"/>
                </a:cubicBezTo>
                <a:cubicBezTo>
                  <a:pt x="830036" y="193222"/>
                  <a:pt x="492579" y="367393"/>
                  <a:pt x="356507" y="375557"/>
                </a:cubicBezTo>
                <a:cubicBezTo>
                  <a:pt x="220436" y="383721"/>
                  <a:pt x="92528" y="220435"/>
                  <a:pt x="46264" y="179614"/>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9" name="شكل بيضاوي 38"/>
          <p:cNvSpPr/>
          <p:nvPr/>
        </p:nvSpPr>
        <p:spPr>
          <a:xfrm flipH="1">
            <a:off x="7877180" y="7877188"/>
            <a:ext cx="45719"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0" name="شكل حر 39"/>
          <p:cNvSpPr/>
          <p:nvPr/>
        </p:nvSpPr>
        <p:spPr>
          <a:xfrm>
            <a:off x="7644493" y="4714884"/>
            <a:ext cx="830036" cy="383721"/>
          </a:xfrm>
          <a:custGeom>
            <a:avLst/>
            <a:gdLst>
              <a:gd name="connsiteX0" fmla="*/ 46264 w 830036"/>
              <a:gd name="connsiteY0" fmla="*/ 179614 h 383721"/>
              <a:gd name="connsiteX1" fmla="*/ 78921 w 830036"/>
              <a:gd name="connsiteY1" fmla="*/ 130629 h 383721"/>
              <a:gd name="connsiteX2" fmla="*/ 356507 w 830036"/>
              <a:gd name="connsiteY2" fmla="*/ 0 h 383721"/>
              <a:gd name="connsiteX3" fmla="*/ 830036 w 830036"/>
              <a:gd name="connsiteY3" fmla="*/ 130629 h 383721"/>
              <a:gd name="connsiteX4" fmla="*/ 356507 w 830036"/>
              <a:gd name="connsiteY4" fmla="*/ 375557 h 383721"/>
              <a:gd name="connsiteX5" fmla="*/ 46264 w 830036"/>
              <a:gd name="connsiteY5" fmla="*/ 179614 h 38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0036" h="383721">
                <a:moveTo>
                  <a:pt x="46264" y="179614"/>
                </a:moveTo>
                <a:cubicBezTo>
                  <a:pt x="0" y="138793"/>
                  <a:pt x="27214" y="160565"/>
                  <a:pt x="78921" y="130629"/>
                </a:cubicBezTo>
                <a:cubicBezTo>
                  <a:pt x="130628" y="100693"/>
                  <a:pt x="231321" y="0"/>
                  <a:pt x="356507" y="0"/>
                </a:cubicBezTo>
                <a:cubicBezTo>
                  <a:pt x="481693" y="0"/>
                  <a:pt x="830036" y="68036"/>
                  <a:pt x="830036" y="130629"/>
                </a:cubicBezTo>
                <a:cubicBezTo>
                  <a:pt x="830036" y="193222"/>
                  <a:pt x="492579" y="367393"/>
                  <a:pt x="356507" y="375557"/>
                </a:cubicBezTo>
                <a:cubicBezTo>
                  <a:pt x="220436" y="383721"/>
                  <a:pt x="92528" y="220435"/>
                  <a:pt x="46264" y="179614"/>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1" name="شكل بيضاوي 40"/>
          <p:cNvSpPr/>
          <p:nvPr/>
        </p:nvSpPr>
        <p:spPr>
          <a:xfrm flipH="1">
            <a:off x="8029580" y="4825115"/>
            <a:ext cx="45719"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2" name="شكل بيضاوي 41"/>
          <p:cNvSpPr/>
          <p:nvPr/>
        </p:nvSpPr>
        <p:spPr>
          <a:xfrm>
            <a:off x="5286380" y="4572008"/>
            <a:ext cx="357190" cy="214314"/>
          </a:xfrm>
          <a:prstGeom prst="ellipse">
            <a:avLst/>
          </a:prstGeom>
          <a:solidFill>
            <a:srgbClr val="FF000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4" name="شكل بيضاوي 43"/>
          <p:cNvSpPr/>
          <p:nvPr/>
        </p:nvSpPr>
        <p:spPr>
          <a:xfrm>
            <a:off x="6143636" y="4572008"/>
            <a:ext cx="357190" cy="214314"/>
          </a:xfrm>
          <a:prstGeom prst="ellipse">
            <a:avLst/>
          </a:prstGeom>
          <a:solidFill>
            <a:srgbClr val="FF000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5" name="شكل بيضاوي 44"/>
          <p:cNvSpPr/>
          <p:nvPr/>
        </p:nvSpPr>
        <p:spPr>
          <a:xfrm>
            <a:off x="6929454" y="4500570"/>
            <a:ext cx="357190" cy="214314"/>
          </a:xfrm>
          <a:prstGeom prst="ellipse">
            <a:avLst/>
          </a:prstGeom>
          <a:solidFill>
            <a:srgbClr val="FF000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6" name="شكل بيضاوي 45"/>
          <p:cNvSpPr/>
          <p:nvPr/>
        </p:nvSpPr>
        <p:spPr>
          <a:xfrm>
            <a:off x="7715272" y="4500570"/>
            <a:ext cx="357190" cy="214314"/>
          </a:xfrm>
          <a:prstGeom prst="ellipse">
            <a:avLst/>
          </a:prstGeom>
          <a:solidFill>
            <a:srgbClr val="FF000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7" name="شكل بيضاوي 46"/>
          <p:cNvSpPr/>
          <p:nvPr/>
        </p:nvSpPr>
        <p:spPr>
          <a:xfrm>
            <a:off x="4572000" y="4572008"/>
            <a:ext cx="357190" cy="214314"/>
          </a:xfrm>
          <a:prstGeom prst="ellipse">
            <a:avLst/>
          </a:prstGeom>
          <a:solidFill>
            <a:srgbClr val="FF000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8" name="شكل بيضاوي 47"/>
          <p:cNvSpPr/>
          <p:nvPr/>
        </p:nvSpPr>
        <p:spPr>
          <a:xfrm>
            <a:off x="3857620" y="4572008"/>
            <a:ext cx="357190" cy="214314"/>
          </a:xfrm>
          <a:prstGeom prst="ellipse">
            <a:avLst/>
          </a:prstGeom>
          <a:solidFill>
            <a:srgbClr val="FF000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9" name="شكل بيضاوي 48"/>
          <p:cNvSpPr/>
          <p:nvPr/>
        </p:nvSpPr>
        <p:spPr>
          <a:xfrm>
            <a:off x="3071802" y="4572008"/>
            <a:ext cx="357190" cy="214314"/>
          </a:xfrm>
          <a:prstGeom prst="ellipse">
            <a:avLst/>
          </a:prstGeom>
          <a:solidFill>
            <a:srgbClr val="FF000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0" name="شكل بيضاوي 49"/>
          <p:cNvSpPr/>
          <p:nvPr/>
        </p:nvSpPr>
        <p:spPr>
          <a:xfrm>
            <a:off x="2214546" y="4572008"/>
            <a:ext cx="357190" cy="214314"/>
          </a:xfrm>
          <a:prstGeom prst="ellipse">
            <a:avLst/>
          </a:prstGeom>
          <a:solidFill>
            <a:srgbClr val="FF000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1" name="شكل بيضاوي 50"/>
          <p:cNvSpPr/>
          <p:nvPr/>
        </p:nvSpPr>
        <p:spPr>
          <a:xfrm>
            <a:off x="1357290" y="4572008"/>
            <a:ext cx="357190" cy="214314"/>
          </a:xfrm>
          <a:prstGeom prst="ellipse">
            <a:avLst/>
          </a:prstGeom>
          <a:solidFill>
            <a:srgbClr val="FF000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2" name="شكل حر 51"/>
          <p:cNvSpPr/>
          <p:nvPr/>
        </p:nvSpPr>
        <p:spPr>
          <a:xfrm>
            <a:off x="6742360" y="2688089"/>
            <a:ext cx="830036" cy="383721"/>
          </a:xfrm>
          <a:custGeom>
            <a:avLst/>
            <a:gdLst>
              <a:gd name="connsiteX0" fmla="*/ 46264 w 830036"/>
              <a:gd name="connsiteY0" fmla="*/ 179614 h 383721"/>
              <a:gd name="connsiteX1" fmla="*/ 78921 w 830036"/>
              <a:gd name="connsiteY1" fmla="*/ 130629 h 383721"/>
              <a:gd name="connsiteX2" fmla="*/ 356507 w 830036"/>
              <a:gd name="connsiteY2" fmla="*/ 0 h 383721"/>
              <a:gd name="connsiteX3" fmla="*/ 830036 w 830036"/>
              <a:gd name="connsiteY3" fmla="*/ 130629 h 383721"/>
              <a:gd name="connsiteX4" fmla="*/ 356507 w 830036"/>
              <a:gd name="connsiteY4" fmla="*/ 375557 h 383721"/>
              <a:gd name="connsiteX5" fmla="*/ 46264 w 830036"/>
              <a:gd name="connsiteY5" fmla="*/ 179614 h 38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0036" h="383721">
                <a:moveTo>
                  <a:pt x="46264" y="179614"/>
                </a:moveTo>
                <a:cubicBezTo>
                  <a:pt x="0" y="138793"/>
                  <a:pt x="27214" y="160565"/>
                  <a:pt x="78921" y="130629"/>
                </a:cubicBezTo>
                <a:cubicBezTo>
                  <a:pt x="130628" y="100693"/>
                  <a:pt x="231321" y="0"/>
                  <a:pt x="356507" y="0"/>
                </a:cubicBezTo>
                <a:cubicBezTo>
                  <a:pt x="481693" y="0"/>
                  <a:pt x="830036" y="68036"/>
                  <a:pt x="830036" y="130629"/>
                </a:cubicBezTo>
                <a:cubicBezTo>
                  <a:pt x="830036" y="193222"/>
                  <a:pt x="492579" y="367393"/>
                  <a:pt x="356507" y="375557"/>
                </a:cubicBezTo>
                <a:cubicBezTo>
                  <a:pt x="220436" y="383721"/>
                  <a:pt x="92528" y="220435"/>
                  <a:pt x="46264" y="179614"/>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3" name="شكل بيضاوي 52"/>
          <p:cNvSpPr/>
          <p:nvPr/>
        </p:nvSpPr>
        <p:spPr>
          <a:xfrm flipH="1">
            <a:off x="5454975" y="2857496"/>
            <a:ext cx="45719"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4" name="شكل حر 53"/>
          <p:cNvSpPr/>
          <p:nvPr/>
        </p:nvSpPr>
        <p:spPr>
          <a:xfrm>
            <a:off x="5885104" y="2714620"/>
            <a:ext cx="830036" cy="383721"/>
          </a:xfrm>
          <a:custGeom>
            <a:avLst/>
            <a:gdLst>
              <a:gd name="connsiteX0" fmla="*/ 46264 w 830036"/>
              <a:gd name="connsiteY0" fmla="*/ 179614 h 383721"/>
              <a:gd name="connsiteX1" fmla="*/ 78921 w 830036"/>
              <a:gd name="connsiteY1" fmla="*/ 130629 h 383721"/>
              <a:gd name="connsiteX2" fmla="*/ 356507 w 830036"/>
              <a:gd name="connsiteY2" fmla="*/ 0 h 383721"/>
              <a:gd name="connsiteX3" fmla="*/ 830036 w 830036"/>
              <a:gd name="connsiteY3" fmla="*/ 130629 h 383721"/>
              <a:gd name="connsiteX4" fmla="*/ 356507 w 830036"/>
              <a:gd name="connsiteY4" fmla="*/ 375557 h 383721"/>
              <a:gd name="connsiteX5" fmla="*/ 46264 w 830036"/>
              <a:gd name="connsiteY5" fmla="*/ 179614 h 38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0036" h="383721">
                <a:moveTo>
                  <a:pt x="46264" y="179614"/>
                </a:moveTo>
                <a:cubicBezTo>
                  <a:pt x="0" y="138793"/>
                  <a:pt x="27214" y="160565"/>
                  <a:pt x="78921" y="130629"/>
                </a:cubicBezTo>
                <a:cubicBezTo>
                  <a:pt x="130628" y="100693"/>
                  <a:pt x="231321" y="0"/>
                  <a:pt x="356507" y="0"/>
                </a:cubicBezTo>
                <a:cubicBezTo>
                  <a:pt x="481693" y="0"/>
                  <a:pt x="830036" y="68036"/>
                  <a:pt x="830036" y="130629"/>
                </a:cubicBezTo>
                <a:cubicBezTo>
                  <a:pt x="830036" y="193222"/>
                  <a:pt x="492579" y="367393"/>
                  <a:pt x="356507" y="375557"/>
                </a:cubicBezTo>
                <a:cubicBezTo>
                  <a:pt x="220436" y="383721"/>
                  <a:pt x="92528" y="220435"/>
                  <a:pt x="46264" y="179614"/>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00</a:t>
            </a:r>
            <a:endParaRPr lang="ar-IQ" dirty="0"/>
          </a:p>
        </p:txBody>
      </p:sp>
      <p:sp>
        <p:nvSpPr>
          <p:cNvPr id="55" name="شكل بيضاوي 54"/>
          <p:cNvSpPr/>
          <p:nvPr/>
        </p:nvSpPr>
        <p:spPr>
          <a:xfrm flipH="1">
            <a:off x="6312231" y="2857496"/>
            <a:ext cx="45719"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6" name="شكل حر 55"/>
          <p:cNvSpPr/>
          <p:nvPr/>
        </p:nvSpPr>
        <p:spPr>
          <a:xfrm>
            <a:off x="5072066" y="2714620"/>
            <a:ext cx="830036" cy="383721"/>
          </a:xfrm>
          <a:custGeom>
            <a:avLst/>
            <a:gdLst>
              <a:gd name="connsiteX0" fmla="*/ 46264 w 830036"/>
              <a:gd name="connsiteY0" fmla="*/ 179614 h 383721"/>
              <a:gd name="connsiteX1" fmla="*/ 78921 w 830036"/>
              <a:gd name="connsiteY1" fmla="*/ 130629 h 383721"/>
              <a:gd name="connsiteX2" fmla="*/ 356507 w 830036"/>
              <a:gd name="connsiteY2" fmla="*/ 0 h 383721"/>
              <a:gd name="connsiteX3" fmla="*/ 830036 w 830036"/>
              <a:gd name="connsiteY3" fmla="*/ 130629 h 383721"/>
              <a:gd name="connsiteX4" fmla="*/ 356507 w 830036"/>
              <a:gd name="connsiteY4" fmla="*/ 375557 h 383721"/>
              <a:gd name="connsiteX5" fmla="*/ 46264 w 830036"/>
              <a:gd name="connsiteY5" fmla="*/ 179614 h 38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0036" h="383721">
                <a:moveTo>
                  <a:pt x="46264" y="179614"/>
                </a:moveTo>
                <a:cubicBezTo>
                  <a:pt x="0" y="138793"/>
                  <a:pt x="27214" y="160565"/>
                  <a:pt x="78921" y="130629"/>
                </a:cubicBezTo>
                <a:cubicBezTo>
                  <a:pt x="130628" y="100693"/>
                  <a:pt x="231321" y="0"/>
                  <a:pt x="356507" y="0"/>
                </a:cubicBezTo>
                <a:cubicBezTo>
                  <a:pt x="481693" y="0"/>
                  <a:pt x="830036" y="68036"/>
                  <a:pt x="830036" y="130629"/>
                </a:cubicBezTo>
                <a:cubicBezTo>
                  <a:pt x="830036" y="193222"/>
                  <a:pt x="492579" y="367393"/>
                  <a:pt x="356507" y="375557"/>
                </a:cubicBezTo>
                <a:cubicBezTo>
                  <a:pt x="220436" y="383721"/>
                  <a:pt x="92528" y="220435"/>
                  <a:pt x="46264" y="179614"/>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7" name="شكل بيضاوي 56"/>
          <p:cNvSpPr/>
          <p:nvPr/>
        </p:nvSpPr>
        <p:spPr>
          <a:xfrm flipH="1">
            <a:off x="7098049" y="2857496"/>
            <a:ext cx="45719"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8" name="شكل حر 57"/>
          <p:cNvSpPr/>
          <p:nvPr/>
        </p:nvSpPr>
        <p:spPr>
          <a:xfrm>
            <a:off x="4286248" y="2714620"/>
            <a:ext cx="830036" cy="383721"/>
          </a:xfrm>
          <a:custGeom>
            <a:avLst/>
            <a:gdLst>
              <a:gd name="connsiteX0" fmla="*/ 46264 w 830036"/>
              <a:gd name="connsiteY0" fmla="*/ 179614 h 383721"/>
              <a:gd name="connsiteX1" fmla="*/ 78921 w 830036"/>
              <a:gd name="connsiteY1" fmla="*/ 130629 h 383721"/>
              <a:gd name="connsiteX2" fmla="*/ 356507 w 830036"/>
              <a:gd name="connsiteY2" fmla="*/ 0 h 383721"/>
              <a:gd name="connsiteX3" fmla="*/ 830036 w 830036"/>
              <a:gd name="connsiteY3" fmla="*/ 130629 h 383721"/>
              <a:gd name="connsiteX4" fmla="*/ 356507 w 830036"/>
              <a:gd name="connsiteY4" fmla="*/ 375557 h 383721"/>
              <a:gd name="connsiteX5" fmla="*/ 46264 w 830036"/>
              <a:gd name="connsiteY5" fmla="*/ 179614 h 38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0036" h="383721">
                <a:moveTo>
                  <a:pt x="46264" y="179614"/>
                </a:moveTo>
                <a:cubicBezTo>
                  <a:pt x="0" y="138793"/>
                  <a:pt x="27214" y="160565"/>
                  <a:pt x="78921" y="130629"/>
                </a:cubicBezTo>
                <a:cubicBezTo>
                  <a:pt x="130628" y="100693"/>
                  <a:pt x="231321" y="0"/>
                  <a:pt x="356507" y="0"/>
                </a:cubicBezTo>
                <a:cubicBezTo>
                  <a:pt x="481693" y="0"/>
                  <a:pt x="830036" y="68036"/>
                  <a:pt x="830036" y="130629"/>
                </a:cubicBezTo>
                <a:cubicBezTo>
                  <a:pt x="830036" y="193222"/>
                  <a:pt x="492579" y="367393"/>
                  <a:pt x="356507" y="375557"/>
                </a:cubicBezTo>
                <a:cubicBezTo>
                  <a:pt x="220436" y="383721"/>
                  <a:pt x="92528" y="220435"/>
                  <a:pt x="46264" y="179614"/>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9" name="شكل بيضاوي 58"/>
          <p:cNvSpPr/>
          <p:nvPr/>
        </p:nvSpPr>
        <p:spPr>
          <a:xfrm flipH="1">
            <a:off x="3929058" y="2857496"/>
            <a:ext cx="45719"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0" name="شكل حر 59"/>
          <p:cNvSpPr/>
          <p:nvPr/>
        </p:nvSpPr>
        <p:spPr>
          <a:xfrm>
            <a:off x="3500430" y="2714620"/>
            <a:ext cx="830036" cy="383721"/>
          </a:xfrm>
          <a:custGeom>
            <a:avLst/>
            <a:gdLst>
              <a:gd name="connsiteX0" fmla="*/ 46264 w 830036"/>
              <a:gd name="connsiteY0" fmla="*/ 179614 h 383721"/>
              <a:gd name="connsiteX1" fmla="*/ 78921 w 830036"/>
              <a:gd name="connsiteY1" fmla="*/ 130629 h 383721"/>
              <a:gd name="connsiteX2" fmla="*/ 356507 w 830036"/>
              <a:gd name="connsiteY2" fmla="*/ 0 h 383721"/>
              <a:gd name="connsiteX3" fmla="*/ 830036 w 830036"/>
              <a:gd name="connsiteY3" fmla="*/ 130629 h 383721"/>
              <a:gd name="connsiteX4" fmla="*/ 356507 w 830036"/>
              <a:gd name="connsiteY4" fmla="*/ 375557 h 383721"/>
              <a:gd name="connsiteX5" fmla="*/ 46264 w 830036"/>
              <a:gd name="connsiteY5" fmla="*/ 179614 h 38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0036" h="383721">
                <a:moveTo>
                  <a:pt x="46264" y="179614"/>
                </a:moveTo>
                <a:cubicBezTo>
                  <a:pt x="0" y="138793"/>
                  <a:pt x="27214" y="160565"/>
                  <a:pt x="78921" y="130629"/>
                </a:cubicBezTo>
                <a:cubicBezTo>
                  <a:pt x="130628" y="100693"/>
                  <a:pt x="231321" y="0"/>
                  <a:pt x="356507" y="0"/>
                </a:cubicBezTo>
                <a:cubicBezTo>
                  <a:pt x="481693" y="0"/>
                  <a:pt x="830036" y="68036"/>
                  <a:pt x="830036" y="130629"/>
                </a:cubicBezTo>
                <a:cubicBezTo>
                  <a:pt x="830036" y="193222"/>
                  <a:pt x="492579" y="367393"/>
                  <a:pt x="356507" y="375557"/>
                </a:cubicBezTo>
                <a:cubicBezTo>
                  <a:pt x="220436" y="383721"/>
                  <a:pt x="92528" y="220435"/>
                  <a:pt x="46264" y="179614"/>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1" name="شكل بيضاوي 60"/>
          <p:cNvSpPr/>
          <p:nvPr/>
        </p:nvSpPr>
        <p:spPr>
          <a:xfrm flipH="1">
            <a:off x="3071802" y="2857496"/>
            <a:ext cx="45719"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2" name="شكل حر 61"/>
          <p:cNvSpPr/>
          <p:nvPr/>
        </p:nvSpPr>
        <p:spPr>
          <a:xfrm>
            <a:off x="2714612" y="2714620"/>
            <a:ext cx="830036" cy="383721"/>
          </a:xfrm>
          <a:custGeom>
            <a:avLst/>
            <a:gdLst>
              <a:gd name="connsiteX0" fmla="*/ 46264 w 830036"/>
              <a:gd name="connsiteY0" fmla="*/ 179614 h 383721"/>
              <a:gd name="connsiteX1" fmla="*/ 78921 w 830036"/>
              <a:gd name="connsiteY1" fmla="*/ 130629 h 383721"/>
              <a:gd name="connsiteX2" fmla="*/ 356507 w 830036"/>
              <a:gd name="connsiteY2" fmla="*/ 0 h 383721"/>
              <a:gd name="connsiteX3" fmla="*/ 830036 w 830036"/>
              <a:gd name="connsiteY3" fmla="*/ 130629 h 383721"/>
              <a:gd name="connsiteX4" fmla="*/ 356507 w 830036"/>
              <a:gd name="connsiteY4" fmla="*/ 375557 h 383721"/>
              <a:gd name="connsiteX5" fmla="*/ 46264 w 830036"/>
              <a:gd name="connsiteY5" fmla="*/ 179614 h 38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0036" h="383721">
                <a:moveTo>
                  <a:pt x="46264" y="179614"/>
                </a:moveTo>
                <a:cubicBezTo>
                  <a:pt x="0" y="138793"/>
                  <a:pt x="27214" y="160565"/>
                  <a:pt x="78921" y="130629"/>
                </a:cubicBezTo>
                <a:cubicBezTo>
                  <a:pt x="130628" y="100693"/>
                  <a:pt x="231321" y="0"/>
                  <a:pt x="356507" y="0"/>
                </a:cubicBezTo>
                <a:cubicBezTo>
                  <a:pt x="481693" y="0"/>
                  <a:pt x="830036" y="68036"/>
                  <a:pt x="830036" y="130629"/>
                </a:cubicBezTo>
                <a:cubicBezTo>
                  <a:pt x="830036" y="193222"/>
                  <a:pt x="492579" y="367393"/>
                  <a:pt x="356507" y="375557"/>
                </a:cubicBezTo>
                <a:cubicBezTo>
                  <a:pt x="220436" y="383721"/>
                  <a:pt x="92528" y="220435"/>
                  <a:pt x="46264" y="179614"/>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3" name="شكل بيضاوي 62"/>
          <p:cNvSpPr/>
          <p:nvPr/>
        </p:nvSpPr>
        <p:spPr>
          <a:xfrm flipH="1">
            <a:off x="4714876" y="2857496"/>
            <a:ext cx="45719"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4" name="شكل حر 63"/>
          <p:cNvSpPr/>
          <p:nvPr/>
        </p:nvSpPr>
        <p:spPr>
          <a:xfrm>
            <a:off x="1928794" y="2714620"/>
            <a:ext cx="830036" cy="383721"/>
          </a:xfrm>
          <a:custGeom>
            <a:avLst/>
            <a:gdLst>
              <a:gd name="connsiteX0" fmla="*/ 46264 w 830036"/>
              <a:gd name="connsiteY0" fmla="*/ 179614 h 383721"/>
              <a:gd name="connsiteX1" fmla="*/ 78921 w 830036"/>
              <a:gd name="connsiteY1" fmla="*/ 130629 h 383721"/>
              <a:gd name="connsiteX2" fmla="*/ 356507 w 830036"/>
              <a:gd name="connsiteY2" fmla="*/ 0 h 383721"/>
              <a:gd name="connsiteX3" fmla="*/ 830036 w 830036"/>
              <a:gd name="connsiteY3" fmla="*/ 130629 h 383721"/>
              <a:gd name="connsiteX4" fmla="*/ 356507 w 830036"/>
              <a:gd name="connsiteY4" fmla="*/ 375557 h 383721"/>
              <a:gd name="connsiteX5" fmla="*/ 46264 w 830036"/>
              <a:gd name="connsiteY5" fmla="*/ 179614 h 38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0036" h="383721">
                <a:moveTo>
                  <a:pt x="46264" y="179614"/>
                </a:moveTo>
                <a:cubicBezTo>
                  <a:pt x="0" y="138793"/>
                  <a:pt x="27214" y="160565"/>
                  <a:pt x="78921" y="130629"/>
                </a:cubicBezTo>
                <a:cubicBezTo>
                  <a:pt x="130628" y="100693"/>
                  <a:pt x="231321" y="0"/>
                  <a:pt x="356507" y="0"/>
                </a:cubicBezTo>
                <a:cubicBezTo>
                  <a:pt x="481693" y="0"/>
                  <a:pt x="830036" y="68036"/>
                  <a:pt x="830036" y="130629"/>
                </a:cubicBezTo>
                <a:cubicBezTo>
                  <a:pt x="830036" y="193222"/>
                  <a:pt x="492579" y="367393"/>
                  <a:pt x="356507" y="375557"/>
                </a:cubicBezTo>
                <a:cubicBezTo>
                  <a:pt x="220436" y="383721"/>
                  <a:pt x="92528" y="220435"/>
                  <a:pt x="46264" y="179614"/>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5" name="شكل بيضاوي 64"/>
          <p:cNvSpPr/>
          <p:nvPr/>
        </p:nvSpPr>
        <p:spPr>
          <a:xfrm flipH="1">
            <a:off x="2357422" y="2857496"/>
            <a:ext cx="45719"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6" name="شكل حر 65"/>
          <p:cNvSpPr/>
          <p:nvPr/>
        </p:nvSpPr>
        <p:spPr>
          <a:xfrm>
            <a:off x="1071538" y="2714620"/>
            <a:ext cx="830036" cy="383721"/>
          </a:xfrm>
          <a:custGeom>
            <a:avLst/>
            <a:gdLst>
              <a:gd name="connsiteX0" fmla="*/ 46264 w 830036"/>
              <a:gd name="connsiteY0" fmla="*/ 179614 h 383721"/>
              <a:gd name="connsiteX1" fmla="*/ 78921 w 830036"/>
              <a:gd name="connsiteY1" fmla="*/ 130629 h 383721"/>
              <a:gd name="connsiteX2" fmla="*/ 356507 w 830036"/>
              <a:gd name="connsiteY2" fmla="*/ 0 h 383721"/>
              <a:gd name="connsiteX3" fmla="*/ 830036 w 830036"/>
              <a:gd name="connsiteY3" fmla="*/ 130629 h 383721"/>
              <a:gd name="connsiteX4" fmla="*/ 356507 w 830036"/>
              <a:gd name="connsiteY4" fmla="*/ 375557 h 383721"/>
              <a:gd name="connsiteX5" fmla="*/ 46264 w 830036"/>
              <a:gd name="connsiteY5" fmla="*/ 179614 h 38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0036" h="383721">
                <a:moveTo>
                  <a:pt x="46264" y="179614"/>
                </a:moveTo>
                <a:cubicBezTo>
                  <a:pt x="0" y="138793"/>
                  <a:pt x="27214" y="160565"/>
                  <a:pt x="78921" y="130629"/>
                </a:cubicBezTo>
                <a:cubicBezTo>
                  <a:pt x="130628" y="100693"/>
                  <a:pt x="231321" y="0"/>
                  <a:pt x="356507" y="0"/>
                </a:cubicBezTo>
                <a:cubicBezTo>
                  <a:pt x="481693" y="0"/>
                  <a:pt x="830036" y="68036"/>
                  <a:pt x="830036" y="130629"/>
                </a:cubicBezTo>
                <a:cubicBezTo>
                  <a:pt x="830036" y="193222"/>
                  <a:pt x="492579" y="367393"/>
                  <a:pt x="356507" y="375557"/>
                </a:cubicBezTo>
                <a:cubicBezTo>
                  <a:pt x="220436" y="383721"/>
                  <a:pt x="92528" y="220435"/>
                  <a:pt x="46264" y="179614"/>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7" name="شكل بيضاوي 66"/>
          <p:cNvSpPr/>
          <p:nvPr/>
        </p:nvSpPr>
        <p:spPr>
          <a:xfrm flipH="1">
            <a:off x="1428728" y="2857496"/>
            <a:ext cx="45719"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8" name="شكل حر 67"/>
          <p:cNvSpPr/>
          <p:nvPr/>
        </p:nvSpPr>
        <p:spPr>
          <a:xfrm>
            <a:off x="7573055" y="2643182"/>
            <a:ext cx="830036" cy="383721"/>
          </a:xfrm>
          <a:custGeom>
            <a:avLst/>
            <a:gdLst>
              <a:gd name="connsiteX0" fmla="*/ 46264 w 830036"/>
              <a:gd name="connsiteY0" fmla="*/ 179614 h 383721"/>
              <a:gd name="connsiteX1" fmla="*/ 78921 w 830036"/>
              <a:gd name="connsiteY1" fmla="*/ 130629 h 383721"/>
              <a:gd name="connsiteX2" fmla="*/ 356507 w 830036"/>
              <a:gd name="connsiteY2" fmla="*/ 0 h 383721"/>
              <a:gd name="connsiteX3" fmla="*/ 830036 w 830036"/>
              <a:gd name="connsiteY3" fmla="*/ 130629 h 383721"/>
              <a:gd name="connsiteX4" fmla="*/ 356507 w 830036"/>
              <a:gd name="connsiteY4" fmla="*/ 375557 h 383721"/>
              <a:gd name="connsiteX5" fmla="*/ 46264 w 830036"/>
              <a:gd name="connsiteY5" fmla="*/ 179614 h 383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0036" h="383721">
                <a:moveTo>
                  <a:pt x="46264" y="179614"/>
                </a:moveTo>
                <a:cubicBezTo>
                  <a:pt x="0" y="138793"/>
                  <a:pt x="27214" y="160565"/>
                  <a:pt x="78921" y="130629"/>
                </a:cubicBezTo>
                <a:cubicBezTo>
                  <a:pt x="130628" y="100693"/>
                  <a:pt x="231321" y="0"/>
                  <a:pt x="356507" y="0"/>
                </a:cubicBezTo>
                <a:cubicBezTo>
                  <a:pt x="481693" y="0"/>
                  <a:pt x="830036" y="68036"/>
                  <a:pt x="830036" y="130629"/>
                </a:cubicBezTo>
                <a:cubicBezTo>
                  <a:pt x="830036" y="193222"/>
                  <a:pt x="492579" y="367393"/>
                  <a:pt x="356507" y="375557"/>
                </a:cubicBezTo>
                <a:cubicBezTo>
                  <a:pt x="220436" y="383721"/>
                  <a:pt x="92528" y="220435"/>
                  <a:pt x="46264" y="179614"/>
                </a:cubicBezTo>
                <a:close/>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9" name="شكل بيضاوي 68"/>
          <p:cNvSpPr/>
          <p:nvPr/>
        </p:nvSpPr>
        <p:spPr>
          <a:xfrm flipH="1">
            <a:off x="7958142" y="2753413"/>
            <a:ext cx="45719" cy="7143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0" name="مستطيل 69"/>
          <p:cNvSpPr/>
          <p:nvPr/>
        </p:nvSpPr>
        <p:spPr>
          <a:xfrm>
            <a:off x="3357554" y="4071942"/>
            <a:ext cx="2214578" cy="461665"/>
          </a:xfrm>
          <a:prstGeom prst="rect">
            <a:avLst/>
          </a:prstGeom>
        </p:spPr>
        <p:txBody>
          <a:bodyPr wrap="square">
            <a:spAutoFit/>
          </a:bodyPr>
          <a:lstStyle/>
          <a:p>
            <a:pPr algn="ctr" rtl="0"/>
            <a:r>
              <a:rPr lang="en-US" altLang="en-US" sz="2400" b="1" dirty="0" smtClean="0">
                <a:solidFill>
                  <a:prstClr val="black"/>
                </a:solidFill>
                <a:latin typeface="Times New Roman" panose="02020603050405020304" pitchFamily="18" charset="0"/>
              </a:rPr>
              <a:t>ACE</a:t>
            </a:r>
          </a:p>
        </p:txBody>
      </p:sp>
      <p:sp>
        <p:nvSpPr>
          <p:cNvPr id="71" name="مستطيل 70"/>
          <p:cNvSpPr/>
          <p:nvPr/>
        </p:nvSpPr>
        <p:spPr>
          <a:xfrm>
            <a:off x="428596" y="3786190"/>
            <a:ext cx="2214578" cy="461665"/>
          </a:xfrm>
          <a:prstGeom prst="rect">
            <a:avLst/>
          </a:prstGeom>
        </p:spPr>
        <p:txBody>
          <a:bodyPr wrap="square">
            <a:spAutoFit/>
          </a:bodyPr>
          <a:lstStyle/>
          <a:p>
            <a:pPr algn="ctr" rtl="0"/>
            <a:r>
              <a:rPr lang="en-US" altLang="en-US" sz="2400" b="1" dirty="0" err="1" smtClean="0">
                <a:solidFill>
                  <a:prstClr val="black"/>
                </a:solidFill>
                <a:latin typeface="Times New Roman" panose="02020603050405020304" pitchFamily="18" charset="0"/>
              </a:rPr>
              <a:t>Angiotensin</a:t>
            </a:r>
            <a:r>
              <a:rPr lang="en-US" altLang="en-US" sz="2400" b="1" dirty="0" smtClean="0">
                <a:solidFill>
                  <a:prstClr val="black"/>
                </a:solidFill>
                <a:latin typeface="Times New Roman" panose="02020603050405020304" pitchFamily="18" charset="0"/>
              </a:rPr>
              <a:t> I</a:t>
            </a:r>
          </a:p>
        </p:txBody>
      </p:sp>
      <p:sp>
        <p:nvSpPr>
          <p:cNvPr id="72" name="مستطيل 71"/>
          <p:cNvSpPr/>
          <p:nvPr/>
        </p:nvSpPr>
        <p:spPr>
          <a:xfrm>
            <a:off x="6357950" y="3786190"/>
            <a:ext cx="2214578" cy="461665"/>
          </a:xfrm>
          <a:prstGeom prst="rect">
            <a:avLst/>
          </a:prstGeom>
        </p:spPr>
        <p:txBody>
          <a:bodyPr wrap="square">
            <a:spAutoFit/>
          </a:bodyPr>
          <a:lstStyle/>
          <a:p>
            <a:pPr algn="ctr" rtl="0"/>
            <a:r>
              <a:rPr lang="en-US" altLang="en-US" sz="2400" b="1" dirty="0" err="1" smtClean="0">
                <a:solidFill>
                  <a:prstClr val="black"/>
                </a:solidFill>
                <a:latin typeface="Times New Roman" panose="02020603050405020304" pitchFamily="18" charset="0"/>
              </a:rPr>
              <a:t>Angiotensin</a:t>
            </a:r>
            <a:r>
              <a:rPr lang="en-US" altLang="en-US" sz="2400" b="1" dirty="0" smtClean="0">
                <a:solidFill>
                  <a:prstClr val="black"/>
                </a:solidFill>
                <a:latin typeface="Times New Roman" panose="02020603050405020304" pitchFamily="18" charset="0"/>
              </a:rPr>
              <a:t> II</a:t>
            </a:r>
          </a:p>
        </p:txBody>
      </p:sp>
      <p:cxnSp>
        <p:nvCxnSpPr>
          <p:cNvPr id="73" name="رابط كسهم مستقيم 72"/>
          <p:cNvCxnSpPr>
            <a:endCxn id="72" idx="1"/>
          </p:cNvCxnSpPr>
          <p:nvPr/>
        </p:nvCxnSpPr>
        <p:spPr>
          <a:xfrm flipV="1">
            <a:off x="2571736" y="4017023"/>
            <a:ext cx="3786214" cy="54919"/>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5" name="مستطيل 74"/>
          <p:cNvSpPr/>
          <p:nvPr/>
        </p:nvSpPr>
        <p:spPr>
          <a:xfrm>
            <a:off x="580996" y="785794"/>
            <a:ext cx="2214578" cy="461665"/>
          </a:xfrm>
          <a:prstGeom prst="rect">
            <a:avLst/>
          </a:prstGeom>
          <a:ln>
            <a:solidFill>
              <a:schemeClr val="tx1"/>
            </a:solidFill>
          </a:ln>
        </p:spPr>
        <p:txBody>
          <a:bodyPr wrap="square">
            <a:spAutoFit/>
          </a:bodyPr>
          <a:lstStyle/>
          <a:p>
            <a:pPr algn="ctr" rtl="0"/>
            <a:r>
              <a:rPr lang="en-US" altLang="en-US" sz="2400" b="1" dirty="0" smtClean="0">
                <a:solidFill>
                  <a:prstClr val="black"/>
                </a:solidFill>
                <a:latin typeface="Times New Roman" panose="02020603050405020304" pitchFamily="18" charset="0"/>
              </a:rPr>
              <a:t>In the lung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fade">
                                      <p:cBhvr>
                                        <p:cTn id="7" dur="20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nodeType="clickEffect">
                                  <p:stCondLst>
                                    <p:cond delay="0"/>
                                  </p:stCondLst>
                                  <p:childTnLst>
                                    <p:set>
                                      <p:cBhvr rctx="PPT">
                                        <p:cTn id="11" dur="indefinite"/>
                                        <p:tgtEl>
                                          <p:spTgt spid="77"/>
                                        </p:tgtEl>
                                        <p:attrNameLst>
                                          <p:attrName>style.opacity</p:attrName>
                                        </p:attrNameLst>
                                      </p:cBhvr>
                                      <p:to>
                                        <p:strVal val="0.25"/>
                                      </p:to>
                                    </p:set>
                                    <p:animEffect filter="image" prLst="opacity: 0.25">
                                      <p:cBhvr rctx="IE">
                                        <p:cTn id="12" dur="indefinite"/>
                                        <p:tgtEl>
                                          <p:spTgt spid="7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20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2000"/>
                                        <p:tgtEl>
                                          <p:spTgt spid="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2000"/>
                                        <p:tgtEl>
                                          <p:spTgt spid="7"/>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2000"/>
                                        <p:tgtEl>
                                          <p:spTgt spid="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2000"/>
                                        <p:tgtEl>
                                          <p:spTgt spid="1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2000"/>
                                        <p:tgtEl>
                                          <p:spTgt spid="1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2000"/>
                                        <p:tgtEl>
                                          <p:spTgt spid="1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2000"/>
                                        <p:tgtEl>
                                          <p:spTgt spid="13"/>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2000"/>
                                        <p:tgtEl>
                                          <p:spTgt spid="14"/>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2000"/>
                                        <p:tgtEl>
                                          <p:spTgt spid="15"/>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2000"/>
                                        <p:tgtEl>
                                          <p:spTgt spid="1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2000"/>
                                        <p:tgtEl>
                                          <p:spTgt spid="1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2000"/>
                                        <p:tgtEl>
                                          <p:spTgt spid="18"/>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2000"/>
                                        <p:tgtEl>
                                          <p:spTgt spid="1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fade">
                                      <p:cBhvr>
                                        <p:cTn id="63" dur="2000"/>
                                        <p:tgtEl>
                                          <p:spTgt spid="40"/>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1"/>
                                        </p:tgtEl>
                                        <p:attrNameLst>
                                          <p:attrName>style.visibility</p:attrName>
                                        </p:attrNameLst>
                                      </p:cBhvr>
                                      <p:to>
                                        <p:strVal val="visible"/>
                                      </p:to>
                                    </p:set>
                                    <p:animEffect transition="in" filter="fade">
                                      <p:cBhvr>
                                        <p:cTn id="66" dur="2000"/>
                                        <p:tgtEl>
                                          <p:spTgt spid="41"/>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fade">
                                      <p:cBhvr>
                                        <p:cTn id="69" dur="2000"/>
                                        <p:tgtEl>
                                          <p:spTgt spid="52"/>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53"/>
                                        </p:tgtEl>
                                        <p:attrNameLst>
                                          <p:attrName>style.visibility</p:attrName>
                                        </p:attrNameLst>
                                      </p:cBhvr>
                                      <p:to>
                                        <p:strVal val="visible"/>
                                      </p:to>
                                    </p:set>
                                    <p:animEffect transition="in" filter="fade">
                                      <p:cBhvr>
                                        <p:cTn id="72" dur="2000"/>
                                        <p:tgtEl>
                                          <p:spTgt spid="53"/>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54"/>
                                        </p:tgtEl>
                                        <p:attrNameLst>
                                          <p:attrName>style.visibility</p:attrName>
                                        </p:attrNameLst>
                                      </p:cBhvr>
                                      <p:to>
                                        <p:strVal val="visible"/>
                                      </p:to>
                                    </p:set>
                                    <p:animEffect transition="in" filter="fade">
                                      <p:cBhvr>
                                        <p:cTn id="75" dur="2000"/>
                                        <p:tgtEl>
                                          <p:spTgt spid="54"/>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55"/>
                                        </p:tgtEl>
                                        <p:attrNameLst>
                                          <p:attrName>style.visibility</p:attrName>
                                        </p:attrNameLst>
                                      </p:cBhvr>
                                      <p:to>
                                        <p:strVal val="visible"/>
                                      </p:to>
                                    </p:set>
                                    <p:animEffect transition="in" filter="fade">
                                      <p:cBhvr>
                                        <p:cTn id="78" dur="2000"/>
                                        <p:tgtEl>
                                          <p:spTgt spid="55"/>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56"/>
                                        </p:tgtEl>
                                        <p:attrNameLst>
                                          <p:attrName>style.visibility</p:attrName>
                                        </p:attrNameLst>
                                      </p:cBhvr>
                                      <p:to>
                                        <p:strVal val="visible"/>
                                      </p:to>
                                    </p:set>
                                    <p:animEffect transition="in" filter="fade">
                                      <p:cBhvr>
                                        <p:cTn id="81" dur="2000"/>
                                        <p:tgtEl>
                                          <p:spTgt spid="56"/>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57"/>
                                        </p:tgtEl>
                                        <p:attrNameLst>
                                          <p:attrName>style.visibility</p:attrName>
                                        </p:attrNameLst>
                                      </p:cBhvr>
                                      <p:to>
                                        <p:strVal val="visible"/>
                                      </p:to>
                                    </p:set>
                                    <p:animEffect transition="in" filter="fade">
                                      <p:cBhvr>
                                        <p:cTn id="84" dur="2000"/>
                                        <p:tgtEl>
                                          <p:spTgt spid="57"/>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58"/>
                                        </p:tgtEl>
                                        <p:attrNameLst>
                                          <p:attrName>style.visibility</p:attrName>
                                        </p:attrNameLst>
                                      </p:cBhvr>
                                      <p:to>
                                        <p:strVal val="visible"/>
                                      </p:to>
                                    </p:set>
                                    <p:animEffect transition="in" filter="fade">
                                      <p:cBhvr>
                                        <p:cTn id="87" dur="2000"/>
                                        <p:tgtEl>
                                          <p:spTgt spid="58"/>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59"/>
                                        </p:tgtEl>
                                        <p:attrNameLst>
                                          <p:attrName>style.visibility</p:attrName>
                                        </p:attrNameLst>
                                      </p:cBhvr>
                                      <p:to>
                                        <p:strVal val="visible"/>
                                      </p:to>
                                    </p:set>
                                    <p:animEffect transition="in" filter="fade">
                                      <p:cBhvr>
                                        <p:cTn id="90" dur="2000"/>
                                        <p:tgtEl>
                                          <p:spTgt spid="59"/>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60"/>
                                        </p:tgtEl>
                                        <p:attrNameLst>
                                          <p:attrName>style.visibility</p:attrName>
                                        </p:attrNameLst>
                                      </p:cBhvr>
                                      <p:to>
                                        <p:strVal val="visible"/>
                                      </p:to>
                                    </p:set>
                                    <p:animEffect transition="in" filter="fade">
                                      <p:cBhvr>
                                        <p:cTn id="93" dur="2000"/>
                                        <p:tgtEl>
                                          <p:spTgt spid="60"/>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61"/>
                                        </p:tgtEl>
                                        <p:attrNameLst>
                                          <p:attrName>style.visibility</p:attrName>
                                        </p:attrNameLst>
                                      </p:cBhvr>
                                      <p:to>
                                        <p:strVal val="visible"/>
                                      </p:to>
                                    </p:set>
                                    <p:animEffect transition="in" filter="fade">
                                      <p:cBhvr>
                                        <p:cTn id="96" dur="2000"/>
                                        <p:tgtEl>
                                          <p:spTgt spid="61"/>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62"/>
                                        </p:tgtEl>
                                        <p:attrNameLst>
                                          <p:attrName>style.visibility</p:attrName>
                                        </p:attrNameLst>
                                      </p:cBhvr>
                                      <p:to>
                                        <p:strVal val="visible"/>
                                      </p:to>
                                    </p:set>
                                    <p:animEffect transition="in" filter="fade">
                                      <p:cBhvr>
                                        <p:cTn id="99" dur="2000"/>
                                        <p:tgtEl>
                                          <p:spTgt spid="62"/>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63"/>
                                        </p:tgtEl>
                                        <p:attrNameLst>
                                          <p:attrName>style.visibility</p:attrName>
                                        </p:attrNameLst>
                                      </p:cBhvr>
                                      <p:to>
                                        <p:strVal val="visible"/>
                                      </p:to>
                                    </p:set>
                                    <p:animEffect transition="in" filter="fade">
                                      <p:cBhvr>
                                        <p:cTn id="102" dur="2000"/>
                                        <p:tgtEl>
                                          <p:spTgt spid="63"/>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64"/>
                                        </p:tgtEl>
                                        <p:attrNameLst>
                                          <p:attrName>style.visibility</p:attrName>
                                        </p:attrNameLst>
                                      </p:cBhvr>
                                      <p:to>
                                        <p:strVal val="visible"/>
                                      </p:to>
                                    </p:set>
                                    <p:animEffect transition="in" filter="fade">
                                      <p:cBhvr>
                                        <p:cTn id="105" dur="2000"/>
                                        <p:tgtEl>
                                          <p:spTgt spid="64"/>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65"/>
                                        </p:tgtEl>
                                        <p:attrNameLst>
                                          <p:attrName>style.visibility</p:attrName>
                                        </p:attrNameLst>
                                      </p:cBhvr>
                                      <p:to>
                                        <p:strVal val="visible"/>
                                      </p:to>
                                    </p:set>
                                    <p:animEffect transition="in" filter="fade">
                                      <p:cBhvr>
                                        <p:cTn id="108" dur="2000"/>
                                        <p:tgtEl>
                                          <p:spTgt spid="65"/>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66"/>
                                        </p:tgtEl>
                                        <p:attrNameLst>
                                          <p:attrName>style.visibility</p:attrName>
                                        </p:attrNameLst>
                                      </p:cBhvr>
                                      <p:to>
                                        <p:strVal val="visible"/>
                                      </p:to>
                                    </p:set>
                                    <p:animEffect transition="in" filter="fade">
                                      <p:cBhvr>
                                        <p:cTn id="111" dur="2000"/>
                                        <p:tgtEl>
                                          <p:spTgt spid="66"/>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67"/>
                                        </p:tgtEl>
                                        <p:attrNameLst>
                                          <p:attrName>style.visibility</p:attrName>
                                        </p:attrNameLst>
                                      </p:cBhvr>
                                      <p:to>
                                        <p:strVal val="visible"/>
                                      </p:to>
                                    </p:set>
                                    <p:animEffect transition="in" filter="fade">
                                      <p:cBhvr>
                                        <p:cTn id="114" dur="2000"/>
                                        <p:tgtEl>
                                          <p:spTgt spid="67"/>
                                        </p:tgtEl>
                                      </p:cBhvr>
                                    </p:animEffect>
                                  </p:childTnLst>
                                </p:cTn>
                              </p:par>
                              <p:par>
                                <p:cTn id="115" presetID="10" presetClass="entr" presetSubtype="0" fill="hold" grpId="0" nodeType="withEffect">
                                  <p:stCondLst>
                                    <p:cond delay="0"/>
                                  </p:stCondLst>
                                  <p:childTnLst>
                                    <p:set>
                                      <p:cBhvr>
                                        <p:cTn id="116" dur="1" fill="hold">
                                          <p:stCondLst>
                                            <p:cond delay="0"/>
                                          </p:stCondLst>
                                        </p:cTn>
                                        <p:tgtEl>
                                          <p:spTgt spid="68"/>
                                        </p:tgtEl>
                                        <p:attrNameLst>
                                          <p:attrName>style.visibility</p:attrName>
                                        </p:attrNameLst>
                                      </p:cBhvr>
                                      <p:to>
                                        <p:strVal val="visible"/>
                                      </p:to>
                                    </p:set>
                                    <p:animEffect transition="in" filter="fade">
                                      <p:cBhvr>
                                        <p:cTn id="117" dur="2000"/>
                                        <p:tgtEl>
                                          <p:spTgt spid="68"/>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69"/>
                                        </p:tgtEl>
                                        <p:attrNameLst>
                                          <p:attrName>style.visibility</p:attrName>
                                        </p:attrNameLst>
                                      </p:cBhvr>
                                      <p:to>
                                        <p:strVal val="visible"/>
                                      </p:to>
                                    </p:set>
                                    <p:animEffect transition="in" filter="fade">
                                      <p:cBhvr>
                                        <p:cTn id="120" dur="2000"/>
                                        <p:tgtEl>
                                          <p:spTgt spid="69"/>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51"/>
                                        </p:tgtEl>
                                        <p:attrNameLst>
                                          <p:attrName>style.visibility</p:attrName>
                                        </p:attrNameLst>
                                      </p:cBhvr>
                                      <p:to>
                                        <p:strVal val="visible"/>
                                      </p:to>
                                    </p:set>
                                    <p:animEffect transition="in" filter="fade">
                                      <p:cBhvr>
                                        <p:cTn id="125" dur="2000"/>
                                        <p:tgtEl>
                                          <p:spTgt spid="51"/>
                                        </p:tgtEl>
                                      </p:cBhvr>
                                    </p:animEffect>
                                  </p:childTnLst>
                                </p:cTn>
                              </p:par>
                              <p:par>
                                <p:cTn id="126" presetID="10" presetClass="entr" presetSubtype="0" fill="hold" grpId="0" nodeType="withEffect">
                                  <p:stCondLst>
                                    <p:cond delay="0"/>
                                  </p:stCondLst>
                                  <p:childTnLst>
                                    <p:set>
                                      <p:cBhvr>
                                        <p:cTn id="127" dur="1" fill="hold">
                                          <p:stCondLst>
                                            <p:cond delay="0"/>
                                          </p:stCondLst>
                                        </p:cTn>
                                        <p:tgtEl>
                                          <p:spTgt spid="50"/>
                                        </p:tgtEl>
                                        <p:attrNameLst>
                                          <p:attrName>style.visibility</p:attrName>
                                        </p:attrNameLst>
                                      </p:cBhvr>
                                      <p:to>
                                        <p:strVal val="visible"/>
                                      </p:to>
                                    </p:set>
                                    <p:animEffect transition="in" filter="fade">
                                      <p:cBhvr>
                                        <p:cTn id="128" dur="2000"/>
                                        <p:tgtEl>
                                          <p:spTgt spid="50"/>
                                        </p:tgtEl>
                                      </p:cBhvr>
                                    </p:animEffect>
                                  </p:childTnLst>
                                </p:cTn>
                              </p:par>
                              <p:par>
                                <p:cTn id="129" presetID="10" presetClass="entr" presetSubtype="0" fill="hold" grpId="0" nodeType="withEffect">
                                  <p:stCondLst>
                                    <p:cond delay="0"/>
                                  </p:stCondLst>
                                  <p:childTnLst>
                                    <p:set>
                                      <p:cBhvr>
                                        <p:cTn id="130" dur="1" fill="hold">
                                          <p:stCondLst>
                                            <p:cond delay="0"/>
                                          </p:stCondLst>
                                        </p:cTn>
                                        <p:tgtEl>
                                          <p:spTgt spid="49"/>
                                        </p:tgtEl>
                                        <p:attrNameLst>
                                          <p:attrName>style.visibility</p:attrName>
                                        </p:attrNameLst>
                                      </p:cBhvr>
                                      <p:to>
                                        <p:strVal val="visible"/>
                                      </p:to>
                                    </p:set>
                                    <p:animEffect transition="in" filter="fade">
                                      <p:cBhvr>
                                        <p:cTn id="131" dur="2000"/>
                                        <p:tgtEl>
                                          <p:spTgt spid="49"/>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48"/>
                                        </p:tgtEl>
                                        <p:attrNameLst>
                                          <p:attrName>style.visibility</p:attrName>
                                        </p:attrNameLst>
                                      </p:cBhvr>
                                      <p:to>
                                        <p:strVal val="visible"/>
                                      </p:to>
                                    </p:set>
                                    <p:animEffect transition="in" filter="fade">
                                      <p:cBhvr>
                                        <p:cTn id="134" dur="2000"/>
                                        <p:tgtEl>
                                          <p:spTgt spid="48"/>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47"/>
                                        </p:tgtEl>
                                        <p:attrNameLst>
                                          <p:attrName>style.visibility</p:attrName>
                                        </p:attrNameLst>
                                      </p:cBhvr>
                                      <p:to>
                                        <p:strVal val="visible"/>
                                      </p:to>
                                    </p:set>
                                    <p:animEffect transition="in" filter="fade">
                                      <p:cBhvr>
                                        <p:cTn id="137" dur="2000"/>
                                        <p:tgtEl>
                                          <p:spTgt spid="47"/>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42"/>
                                        </p:tgtEl>
                                        <p:attrNameLst>
                                          <p:attrName>style.visibility</p:attrName>
                                        </p:attrNameLst>
                                      </p:cBhvr>
                                      <p:to>
                                        <p:strVal val="visible"/>
                                      </p:to>
                                    </p:set>
                                    <p:animEffect transition="in" filter="fade">
                                      <p:cBhvr>
                                        <p:cTn id="140" dur="2000"/>
                                        <p:tgtEl>
                                          <p:spTgt spid="42"/>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44"/>
                                        </p:tgtEl>
                                        <p:attrNameLst>
                                          <p:attrName>style.visibility</p:attrName>
                                        </p:attrNameLst>
                                      </p:cBhvr>
                                      <p:to>
                                        <p:strVal val="visible"/>
                                      </p:to>
                                    </p:set>
                                    <p:animEffect transition="in" filter="fade">
                                      <p:cBhvr>
                                        <p:cTn id="143" dur="2000"/>
                                        <p:tgtEl>
                                          <p:spTgt spid="44"/>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45"/>
                                        </p:tgtEl>
                                        <p:attrNameLst>
                                          <p:attrName>style.visibility</p:attrName>
                                        </p:attrNameLst>
                                      </p:cBhvr>
                                      <p:to>
                                        <p:strVal val="visible"/>
                                      </p:to>
                                    </p:set>
                                    <p:animEffect transition="in" filter="fade">
                                      <p:cBhvr>
                                        <p:cTn id="146" dur="2000"/>
                                        <p:tgtEl>
                                          <p:spTgt spid="45"/>
                                        </p:tgtEl>
                                      </p:cBhvr>
                                    </p:animEffect>
                                  </p:childTnLst>
                                </p:cTn>
                              </p:par>
                              <p:par>
                                <p:cTn id="147" presetID="10" presetClass="entr" presetSubtype="0" fill="hold" grpId="0" nodeType="withEffect">
                                  <p:stCondLst>
                                    <p:cond delay="0"/>
                                  </p:stCondLst>
                                  <p:childTnLst>
                                    <p:set>
                                      <p:cBhvr>
                                        <p:cTn id="148" dur="1" fill="hold">
                                          <p:stCondLst>
                                            <p:cond delay="0"/>
                                          </p:stCondLst>
                                        </p:cTn>
                                        <p:tgtEl>
                                          <p:spTgt spid="46"/>
                                        </p:tgtEl>
                                        <p:attrNameLst>
                                          <p:attrName>style.visibility</p:attrName>
                                        </p:attrNameLst>
                                      </p:cBhvr>
                                      <p:to>
                                        <p:strVal val="visible"/>
                                      </p:to>
                                    </p:set>
                                    <p:animEffect transition="in" filter="fade">
                                      <p:cBhvr>
                                        <p:cTn id="149" dur="2000"/>
                                        <p:tgtEl>
                                          <p:spTgt spid="46"/>
                                        </p:tgtEl>
                                      </p:cBhvr>
                                    </p:animEffect>
                                  </p:childTnLst>
                                </p:cTn>
                              </p:par>
                            </p:childTnLst>
                          </p:cTn>
                        </p:par>
                      </p:childTnLst>
                    </p:cTn>
                  </p:par>
                  <p:par>
                    <p:cTn id="150" fill="hold">
                      <p:stCondLst>
                        <p:cond delay="indefinite"/>
                      </p:stCondLst>
                      <p:childTnLst>
                        <p:par>
                          <p:cTn id="151" fill="hold">
                            <p:stCondLst>
                              <p:cond delay="0"/>
                            </p:stCondLst>
                            <p:childTnLst>
                              <p:par>
                                <p:cTn id="152" presetID="10" presetClass="entr" presetSubtype="0" fill="hold" grpId="0" nodeType="clickEffect">
                                  <p:stCondLst>
                                    <p:cond delay="0"/>
                                  </p:stCondLst>
                                  <p:childTnLst>
                                    <p:set>
                                      <p:cBhvr>
                                        <p:cTn id="153" dur="1" fill="hold">
                                          <p:stCondLst>
                                            <p:cond delay="0"/>
                                          </p:stCondLst>
                                        </p:cTn>
                                        <p:tgtEl>
                                          <p:spTgt spid="70">
                                            <p:txEl>
                                              <p:pRg st="0" end="0"/>
                                            </p:txEl>
                                          </p:spTgt>
                                        </p:tgtEl>
                                        <p:attrNameLst>
                                          <p:attrName>style.visibility</p:attrName>
                                        </p:attrNameLst>
                                      </p:cBhvr>
                                      <p:to>
                                        <p:strVal val="visible"/>
                                      </p:to>
                                    </p:set>
                                    <p:animEffect transition="in" filter="fade">
                                      <p:cBhvr>
                                        <p:cTn id="154" dur="2000"/>
                                        <p:tgtEl>
                                          <p:spTgt spid="70">
                                            <p:txEl>
                                              <p:pRg st="0" end="0"/>
                                            </p:txEl>
                                          </p:spTgt>
                                        </p:tgtEl>
                                      </p:cBhvr>
                                    </p:animEffect>
                                  </p:childTnLst>
                                </p:cTn>
                              </p:par>
                            </p:childTnLst>
                          </p:cTn>
                        </p:par>
                      </p:childTnLst>
                    </p:cTn>
                  </p:par>
                  <p:par>
                    <p:cTn id="155" fill="hold">
                      <p:stCondLst>
                        <p:cond delay="indefinite"/>
                      </p:stCondLst>
                      <p:childTnLst>
                        <p:par>
                          <p:cTn id="156" fill="hold">
                            <p:stCondLst>
                              <p:cond delay="0"/>
                            </p:stCondLst>
                            <p:childTnLst>
                              <p:par>
                                <p:cTn id="157" presetID="10" presetClass="entr" presetSubtype="0" fill="hold" grpId="0" nodeType="clickEffect">
                                  <p:stCondLst>
                                    <p:cond delay="0"/>
                                  </p:stCondLst>
                                  <p:childTnLst>
                                    <p:set>
                                      <p:cBhvr>
                                        <p:cTn id="158" dur="1" fill="hold">
                                          <p:stCondLst>
                                            <p:cond delay="0"/>
                                          </p:stCondLst>
                                        </p:cTn>
                                        <p:tgtEl>
                                          <p:spTgt spid="71">
                                            <p:txEl>
                                              <p:pRg st="0" end="0"/>
                                            </p:txEl>
                                          </p:spTgt>
                                        </p:tgtEl>
                                        <p:attrNameLst>
                                          <p:attrName>style.visibility</p:attrName>
                                        </p:attrNameLst>
                                      </p:cBhvr>
                                      <p:to>
                                        <p:strVal val="visible"/>
                                      </p:to>
                                    </p:set>
                                    <p:animEffect transition="in" filter="fade">
                                      <p:cBhvr>
                                        <p:cTn id="159" dur="2000"/>
                                        <p:tgtEl>
                                          <p:spTgt spid="71">
                                            <p:txEl>
                                              <p:pRg st="0" end="0"/>
                                            </p:txEl>
                                          </p:spTgt>
                                        </p:tgtEl>
                                      </p:cBhvr>
                                    </p:animEffect>
                                  </p:childTnLst>
                                </p:cTn>
                              </p:par>
                            </p:childTnLst>
                          </p:cTn>
                        </p:par>
                      </p:childTnLst>
                    </p:cTn>
                  </p:par>
                  <p:par>
                    <p:cTn id="160" fill="hold">
                      <p:stCondLst>
                        <p:cond delay="indefinite"/>
                      </p:stCondLst>
                      <p:childTnLst>
                        <p:par>
                          <p:cTn id="161" fill="hold">
                            <p:stCondLst>
                              <p:cond delay="0"/>
                            </p:stCondLst>
                            <p:childTnLst>
                              <p:par>
                                <p:cTn id="162" presetID="22" presetClass="entr" presetSubtype="8" fill="hold" nodeType="clickEffect">
                                  <p:stCondLst>
                                    <p:cond delay="0"/>
                                  </p:stCondLst>
                                  <p:childTnLst>
                                    <p:set>
                                      <p:cBhvr>
                                        <p:cTn id="163" dur="1" fill="hold">
                                          <p:stCondLst>
                                            <p:cond delay="0"/>
                                          </p:stCondLst>
                                        </p:cTn>
                                        <p:tgtEl>
                                          <p:spTgt spid="73"/>
                                        </p:tgtEl>
                                        <p:attrNameLst>
                                          <p:attrName>style.visibility</p:attrName>
                                        </p:attrNameLst>
                                      </p:cBhvr>
                                      <p:to>
                                        <p:strVal val="visible"/>
                                      </p:to>
                                    </p:set>
                                    <p:animEffect transition="in" filter="wipe(left)">
                                      <p:cBhvr>
                                        <p:cTn id="164" dur="500"/>
                                        <p:tgtEl>
                                          <p:spTgt spid="73"/>
                                        </p:tgtEl>
                                      </p:cBhvr>
                                    </p:animEffect>
                                  </p:childTnLst>
                                </p:cTn>
                              </p:par>
                            </p:childTnLst>
                          </p:cTn>
                        </p:par>
                      </p:childTnLst>
                    </p:cTn>
                  </p:par>
                  <p:par>
                    <p:cTn id="165" fill="hold">
                      <p:stCondLst>
                        <p:cond delay="indefinite"/>
                      </p:stCondLst>
                      <p:childTnLst>
                        <p:par>
                          <p:cTn id="166" fill="hold">
                            <p:stCondLst>
                              <p:cond delay="0"/>
                            </p:stCondLst>
                            <p:childTnLst>
                              <p:par>
                                <p:cTn id="167" presetID="10" presetClass="entr" presetSubtype="0" fill="hold" grpId="0" nodeType="clickEffect">
                                  <p:stCondLst>
                                    <p:cond delay="0"/>
                                  </p:stCondLst>
                                  <p:childTnLst>
                                    <p:set>
                                      <p:cBhvr>
                                        <p:cTn id="168" dur="1" fill="hold">
                                          <p:stCondLst>
                                            <p:cond delay="0"/>
                                          </p:stCondLst>
                                        </p:cTn>
                                        <p:tgtEl>
                                          <p:spTgt spid="72">
                                            <p:txEl>
                                              <p:pRg st="0" end="0"/>
                                            </p:txEl>
                                          </p:spTgt>
                                        </p:tgtEl>
                                        <p:attrNameLst>
                                          <p:attrName>style.visibility</p:attrName>
                                        </p:attrNameLst>
                                      </p:cBhvr>
                                      <p:to>
                                        <p:strVal val="visible"/>
                                      </p:to>
                                    </p:set>
                                    <p:animEffect transition="in" filter="fade">
                                      <p:cBhvr>
                                        <p:cTn id="169" dur="2000"/>
                                        <p:tgtEl>
                                          <p:spTgt spid="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40" grpId="0" animBg="1"/>
      <p:bldP spid="41" grpId="0" animBg="1"/>
      <p:bldP spid="42"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build="allAtOnce"/>
      <p:bldP spid="71" grpId="0" build="allAtOnce"/>
      <p:bldP spid="72"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ثلث متساوي الساقين 3"/>
          <p:cNvSpPr/>
          <p:nvPr/>
        </p:nvSpPr>
        <p:spPr>
          <a:xfrm>
            <a:off x="3786182" y="1643050"/>
            <a:ext cx="4357718" cy="4000528"/>
          </a:xfrm>
          <a:prstGeom prst="triangle">
            <a:avLst/>
          </a:prstGeom>
          <a:ln w="12700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مثلث متساوي الساقين 4"/>
          <p:cNvSpPr/>
          <p:nvPr/>
        </p:nvSpPr>
        <p:spPr>
          <a:xfrm>
            <a:off x="4500562" y="2571744"/>
            <a:ext cx="2928958" cy="2571768"/>
          </a:xfrm>
          <a:prstGeom prst="triangle">
            <a:avLst/>
          </a:prstGeom>
          <a:noFill/>
          <a:ln w="3810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مثلث متساوي الساقين 6"/>
          <p:cNvSpPr/>
          <p:nvPr/>
        </p:nvSpPr>
        <p:spPr>
          <a:xfrm>
            <a:off x="3714744" y="1785926"/>
            <a:ext cx="4500594" cy="3714776"/>
          </a:xfrm>
          <a:prstGeom prst="triangle">
            <a:avLst/>
          </a:prstGeom>
          <a:noFill/>
          <a:ln w="571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8" name="رابط كسهم مستقيم 7"/>
          <p:cNvCxnSpPr/>
          <p:nvPr/>
        </p:nvCxnSpPr>
        <p:spPr>
          <a:xfrm>
            <a:off x="3500430" y="2857496"/>
            <a:ext cx="2286016" cy="1357322"/>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مستطيل 8"/>
          <p:cNvSpPr/>
          <p:nvPr/>
        </p:nvSpPr>
        <p:spPr>
          <a:xfrm>
            <a:off x="1214414" y="2357430"/>
            <a:ext cx="2762231" cy="523220"/>
          </a:xfrm>
          <a:prstGeom prst="rect">
            <a:avLst/>
          </a:prstGeom>
        </p:spPr>
        <p:txBody>
          <a:bodyPr wrap="none">
            <a:spAutoFit/>
          </a:bodyPr>
          <a:lstStyle/>
          <a:p>
            <a:r>
              <a:rPr lang="en-US" altLang="en-US" sz="2800" b="1" dirty="0" smtClean="0">
                <a:solidFill>
                  <a:prstClr val="black"/>
                </a:solidFill>
                <a:latin typeface="Times New Roman" panose="02020603050405020304" pitchFamily="18" charset="0"/>
              </a:rPr>
              <a:t>Adrenal medulla</a:t>
            </a:r>
            <a:endParaRPr lang="ar-IQ" sz="2800" dirty="0"/>
          </a:p>
        </p:txBody>
      </p:sp>
      <p:cxnSp>
        <p:nvCxnSpPr>
          <p:cNvPr id="12" name="رابط كسهم مستقيم 11"/>
          <p:cNvCxnSpPr/>
          <p:nvPr/>
        </p:nvCxnSpPr>
        <p:spPr>
          <a:xfrm>
            <a:off x="3929058" y="1928802"/>
            <a:ext cx="1285884" cy="642942"/>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مستطيل 12"/>
          <p:cNvSpPr/>
          <p:nvPr/>
        </p:nvSpPr>
        <p:spPr>
          <a:xfrm>
            <a:off x="1925174" y="1428736"/>
            <a:ext cx="2480103" cy="523220"/>
          </a:xfrm>
          <a:prstGeom prst="rect">
            <a:avLst/>
          </a:prstGeom>
        </p:spPr>
        <p:txBody>
          <a:bodyPr wrap="none">
            <a:spAutoFit/>
          </a:bodyPr>
          <a:lstStyle/>
          <a:p>
            <a:r>
              <a:rPr lang="en-US" altLang="en-US" sz="2800" b="1" dirty="0" smtClean="0">
                <a:solidFill>
                  <a:prstClr val="black"/>
                </a:solidFill>
                <a:latin typeface="Times New Roman" panose="02020603050405020304" pitchFamily="18" charset="0"/>
              </a:rPr>
              <a:t>Adrenal cortex</a:t>
            </a:r>
            <a:endParaRPr lang="ar-IQ" sz="2800" dirty="0"/>
          </a:p>
        </p:txBody>
      </p:sp>
      <p:cxnSp>
        <p:nvCxnSpPr>
          <p:cNvPr id="17" name="رابط كسهم مستقيم 16"/>
          <p:cNvCxnSpPr/>
          <p:nvPr/>
        </p:nvCxnSpPr>
        <p:spPr>
          <a:xfrm>
            <a:off x="2571736" y="4714884"/>
            <a:ext cx="2143140" cy="1588"/>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مستطيل 17"/>
          <p:cNvSpPr/>
          <p:nvPr/>
        </p:nvSpPr>
        <p:spPr>
          <a:xfrm>
            <a:off x="0" y="4286256"/>
            <a:ext cx="3143272" cy="954107"/>
          </a:xfrm>
          <a:prstGeom prst="rect">
            <a:avLst/>
          </a:prstGeom>
        </p:spPr>
        <p:txBody>
          <a:bodyPr wrap="square">
            <a:spAutoFit/>
          </a:bodyPr>
          <a:lstStyle/>
          <a:p>
            <a:pPr algn="ctr" rtl="0"/>
            <a:r>
              <a:rPr lang="en-US" altLang="en-US" sz="2800" b="1" dirty="0" smtClean="0">
                <a:solidFill>
                  <a:prstClr val="black"/>
                </a:solidFill>
                <a:latin typeface="Times New Roman" panose="02020603050405020304" pitchFamily="18" charset="0"/>
              </a:rPr>
              <a:t>Z. </a:t>
            </a:r>
            <a:r>
              <a:rPr lang="en-US" altLang="en-US" sz="2800" b="1" dirty="0" err="1" smtClean="0">
                <a:solidFill>
                  <a:prstClr val="black"/>
                </a:solidFill>
                <a:latin typeface="Times New Roman" panose="02020603050405020304" pitchFamily="18" charset="0"/>
              </a:rPr>
              <a:t>Reticularis</a:t>
            </a:r>
            <a:endParaRPr lang="en-US" altLang="en-US" sz="2800" b="1" dirty="0" smtClean="0">
              <a:solidFill>
                <a:prstClr val="black"/>
              </a:solidFill>
              <a:latin typeface="Times New Roman" panose="02020603050405020304" pitchFamily="18" charset="0"/>
            </a:endParaRPr>
          </a:p>
          <a:p>
            <a:pPr algn="ctr" rtl="0"/>
            <a:r>
              <a:rPr lang="en-US" altLang="en-US" sz="2800" b="1" dirty="0" smtClean="0">
                <a:solidFill>
                  <a:prstClr val="black"/>
                </a:solidFill>
                <a:latin typeface="Times New Roman" panose="02020603050405020304" pitchFamily="18" charset="0"/>
              </a:rPr>
              <a:t>androgens</a:t>
            </a:r>
          </a:p>
        </p:txBody>
      </p:sp>
      <p:cxnSp>
        <p:nvCxnSpPr>
          <p:cNvPr id="21" name="رابط كسهم مستقيم 20"/>
          <p:cNvCxnSpPr/>
          <p:nvPr/>
        </p:nvCxnSpPr>
        <p:spPr>
          <a:xfrm>
            <a:off x="2571736" y="3786190"/>
            <a:ext cx="2143140" cy="1588"/>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مستطيل 21"/>
          <p:cNvSpPr/>
          <p:nvPr/>
        </p:nvSpPr>
        <p:spPr>
          <a:xfrm>
            <a:off x="-571536" y="3286124"/>
            <a:ext cx="3143272" cy="954107"/>
          </a:xfrm>
          <a:prstGeom prst="rect">
            <a:avLst/>
          </a:prstGeom>
        </p:spPr>
        <p:txBody>
          <a:bodyPr wrap="square">
            <a:spAutoFit/>
          </a:bodyPr>
          <a:lstStyle/>
          <a:p>
            <a:r>
              <a:rPr lang="en-US" altLang="en-US" sz="2800" b="1" dirty="0" smtClean="0">
                <a:solidFill>
                  <a:prstClr val="black"/>
                </a:solidFill>
                <a:latin typeface="Times New Roman" panose="02020603050405020304" pitchFamily="18" charset="0"/>
              </a:rPr>
              <a:t>Z. </a:t>
            </a:r>
            <a:r>
              <a:rPr lang="en-US" altLang="en-US" sz="2800" b="1" dirty="0" err="1" smtClean="0">
                <a:solidFill>
                  <a:prstClr val="black"/>
                </a:solidFill>
                <a:latin typeface="Times New Roman" panose="02020603050405020304" pitchFamily="18" charset="0"/>
              </a:rPr>
              <a:t>Fasiculata</a:t>
            </a:r>
            <a:endParaRPr lang="en-US" altLang="en-US" sz="2800" b="1" dirty="0" smtClean="0">
              <a:solidFill>
                <a:prstClr val="black"/>
              </a:solidFill>
              <a:latin typeface="Times New Roman" panose="02020603050405020304" pitchFamily="18" charset="0"/>
            </a:endParaRPr>
          </a:p>
          <a:p>
            <a:r>
              <a:rPr lang="en-US" sz="2800" b="1" dirty="0" err="1" smtClean="0">
                <a:solidFill>
                  <a:prstClr val="black"/>
                </a:solidFill>
                <a:latin typeface="Times New Roman" panose="02020603050405020304" pitchFamily="18" charset="0"/>
              </a:rPr>
              <a:t>glucocorticoids</a:t>
            </a:r>
            <a:endParaRPr lang="ar-IQ" sz="2800" dirty="0"/>
          </a:p>
        </p:txBody>
      </p:sp>
      <p:cxnSp>
        <p:nvCxnSpPr>
          <p:cNvPr id="23" name="رابط كسهم مستقيم 22"/>
          <p:cNvCxnSpPr/>
          <p:nvPr/>
        </p:nvCxnSpPr>
        <p:spPr>
          <a:xfrm>
            <a:off x="2724136" y="2857496"/>
            <a:ext cx="2143140" cy="1588"/>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مستطيل 23"/>
          <p:cNvSpPr/>
          <p:nvPr/>
        </p:nvSpPr>
        <p:spPr>
          <a:xfrm>
            <a:off x="428596" y="1928802"/>
            <a:ext cx="3143272" cy="1384995"/>
          </a:xfrm>
          <a:prstGeom prst="rect">
            <a:avLst/>
          </a:prstGeom>
        </p:spPr>
        <p:txBody>
          <a:bodyPr wrap="square">
            <a:spAutoFit/>
          </a:bodyPr>
          <a:lstStyle/>
          <a:p>
            <a:r>
              <a:rPr lang="en-US" altLang="en-US" sz="2800" b="1" dirty="0" smtClean="0">
                <a:solidFill>
                  <a:prstClr val="black"/>
                </a:solidFill>
                <a:latin typeface="Times New Roman" panose="02020603050405020304" pitchFamily="18" charset="0"/>
              </a:rPr>
              <a:t>Z. </a:t>
            </a:r>
            <a:r>
              <a:rPr lang="en-US" altLang="en-US" sz="2800" b="1" dirty="0" err="1" smtClean="0">
                <a:solidFill>
                  <a:prstClr val="black"/>
                </a:solidFill>
                <a:latin typeface="Times New Roman" panose="02020603050405020304" pitchFamily="18" charset="0"/>
              </a:rPr>
              <a:t>Glomerulosa</a:t>
            </a:r>
            <a:endParaRPr lang="en-US" altLang="en-US" sz="2800" b="1" dirty="0" smtClean="0">
              <a:solidFill>
                <a:prstClr val="black"/>
              </a:solidFill>
              <a:latin typeface="Times New Roman" panose="02020603050405020304" pitchFamily="18" charset="0"/>
            </a:endParaRPr>
          </a:p>
          <a:p>
            <a:r>
              <a:rPr lang="en-US" sz="2800" b="1" dirty="0" err="1" smtClean="0">
                <a:solidFill>
                  <a:prstClr val="black"/>
                </a:solidFill>
                <a:latin typeface="Times New Roman" panose="02020603050405020304" pitchFamily="18" charset="0"/>
              </a:rPr>
              <a:t>Mineralocorticoids</a:t>
            </a:r>
            <a:endParaRPr lang="en-US" sz="2800" b="1" dirty="0" smtClean="0">
              <a:solidFill>
                <a:prstClr val="black"/>
              </a:solidFill>
              <a:latin typeface="Times New Roman" panose="02020603050405020304" pitchFamily="18" charset="0"/>
            </a:endParaRPr>
          </a:p>
          <a:p>
            <a:r>
              <a:rPr lang="en-US" sz="2800" b="1" dirty="0" smtClean="0"/>
              <a:t>Mainly </a:t>
            </a:r>
            <a:r>
              <a:rPr lang="en-US" sz="2800" b="1" dirty="0" err="1" smtClean="0"/>
              <a:t>aldosteron</a:t>
            </a:r>
            <a:endParaRPr lang="ar-IQ" sz="2800" b="1" dirty="0"/>
          </a:p>
        </p:txBody>
      </p:sp>
      <p:sp>
        <p:nvSpPr>
          <p:cNvPr id="26" name="مستطيل 25"/>
          <p:cNvSpPr/>
          <p:nvPr/>
        </p:nvSpPr>
        <p:spPr>
          <a:xfrm>
            <a:off x="571472" y="357166"/>
            <a:ext cx="3640164" cy="769441"/>
          </a:xfrm>
          <a:prstGeom prst="rect">
            <a:avLst/>
          </a:prstGeom>
          <a:ln>
            <a:solidFill>
              <a:schemeClr val="tx1"/>
            </a:solidFill>
          </a:ln>
        </p:spPr>
        <p:txBody>
          <a:bodyPr wrap="none">
            <a:spAutoFit/>
          </a:bodyPr>
          <a:lstStyle/>
          <a:p>
            <a:r>
              <a:rPr lang="en-US" altLang="en-US" sz="4400" b="1" dirty="0" smtClean="0">
                <a:solidFill>
                  <a:prstClr val="black"/>
                </a:solidFill>
                <a:latin typeface="Times New Roman" panose="02020603050405020304" pitchFamily="18" charset="0"/>
              </a:rPr>
              <a:t>Adrenal gland</a:t>
            </a:r>
            <a:endParaRPr lang="ar-IQ"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fade">
                                      <p:cBhvr>
                                        <p:cTn id="15" dur="2000"/>
                                        <p:tgtEl>
                                          <p:spTgt spid="9">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2000"/>
                                        <p:tgtEl>
                                          <p:spTgt spid="1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fade">
                                      <p:cBhvr>
                                        <p:cTn id="23" dur="2000"/>
                                        <p:tgtEl>
                                          <p:spTgt spid="1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nodeType="clickEffect">
                                  <p:stCondLst>
                                    <p:cond delay="0"/>
                                  </p:stCondLst>
                                  <p:childTnLst>
                                    <p:set>
                                      <p:cBhvr>
                                        <p:cTn id="27" dur="1" fill="hold">
                                          <p:stCondLst>
                                            <p:cond delay="0"/>
                                          </p:stCondLst>
                                        </p:cTn>
                                        <p:tgtEl>
                                          <p:spTgt spid="8"/>
                                        </p:tgtEl>
                                        <p:attrNameLst>
                                          <p:attrName>style.visibility</p:attrName>
                                        </p:attrNameLst>
                                      </p:cBhvr>
                                      <p:to>
                                        <p:strVal val="hidden"/>
                                      </p:to>
                                    </p:set>
                                  </p:childTnLst>
                                </p:cTn>
                              </p:par>
                              <p:par>
                                <p:cTn id="28" presetID="1" presetClass="exit" presetSubtype="0" fill="hold" nodeType="withEffect">
                                  <p:stCondLst>
                                    <p:cond delay="0"/>
                                  </p:stCondLst>
                                  <p:childTnLst>
                                    <p:set>
                                      <p:cBhvr>
                                        <p:cTn id="29" dur="1" fill="hold">
                                          <p:stCondLst>
                                            <p:cond delay="0"/>
                                          </p:stCondLst>
                                        </p:cTn>
                                        <p:tgtEl>
                                          <p:spTgt spid="12"/>
                                        </p:tgtEl>
                                        <p:attrNameLst>
                                          <p:attrName>style.visibility</p:attrName>
                                        </p:attrNameLst>
                                      </p:cBhvr>
                                      <p:to>
                                        <p:strVal val="hidden"/>
                                      </p:to>
                                    </p:set>
                                  </p:childTnLst>
                                </p:cTn>
                              </p:par>
                              <p:par>
                                <p:cTn id="30" presetID="1" presetClass="exit" presetSubtype="0" fill="hold" grpId="1" nodeType="withEffect">
                                  <p:stCondLst>
                                    <p:cond delay="0"/>
                                  </p:stCondLst>
                                  <p:childTnLst>
                                    <p:set>
                                      <p:cBhvr>
                                        <p:cTn id="31" dur="1" fill="hold">
                                          <p:stCondLst>
                                            <p:cond delay="0"/>
                                          </p:stCondLst>
                                        </p:cTn>
                                        <p:tgtEl>
                                          <p:spTgt spid="13">
                                            <p:txEl>
                                              <p:pRg st="0" end="0"/>
                                            </p:txEl>
                                          </p:spTgt>
                                        </p:tgtEl>
                                        <p:attrNameLst>
                                          <p:attrName>style.visibility</p:attrName>
                                        </p:attrNameLst>
                                      </p:cBhvr>
                                      <p:to>
                                        <p:strVal val="hidden"/>
                                      </p:to>
                                    </p:set>
                                  </p:childTnLst>
                                </p:cTn>
                              </p:par>
                              <p:par>
                                <p:cTn id="32" presetID="1" presetClass="exit" presetSubtype="0" fill="hold" grpId="1" nodeType="withEffect">
                                  <p:stCondLst>
                                    <p:cond delay="0"/>
                                  </p:stCondLst>
                                  <p:childTnLst>
                                    <p:set>
                                      <p:cBhvr>
                                        <p:cTn id="33" dur="1" fill="hold">
                                          <p:stCondLst>
                                            <p:cond delay="0"/>
                                          </p:stCondLst>
                                        </p:cTn>
                                        <p:tgtEl>
                                          <p:spTgt spid="9">
                                            <p:txEl>
                                              <p:pRg st="0" end="0"/>
                                            </p:txEl>
                                          </p:spTgt>
                                        </p:tgtEl>
                                        <p:attrNameLst>
                                          <p:attrName>style.visibility</p:attrName>
                                        </p:attrNameLst>
                                      </p:cBhvr>
                                      <p:to>
                                        <p:strVal val="hidden"/>
                                      </p:to>
                                    </p:set>
                                  </p:childTnLst>
                                </p:cTn>
                              </p:par>
                            </p:childTnLst>
                          </p:cTn>
                        </p:par>
                        <p:par>
                          <p:cTn id="34" fill="hold">
                            <p:stCondLst>
                              <p:cond delay="0"/>
                            </p:stCondLst>
                            <p:childTnLst>
                              <p:par>
                                <p:cTn id="35" presetID="10" presetClass="entr" presetSubtype="0"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20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2000"/>
                                        <p:tgtEl>
                                          <p:spTgt spid="1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8">
                                            <p:txEl>
                                              <p:pRg st="0" end="0"/>
                                            </p:txEl>
                                          </p:spTgt>
                                        </p:tgtEl>
                                        <p:attrNameLst>
                                          <p:attrName>style.visibility</p:attrName>
                                        </p:attrNameLst>
                                      </p:cBhvr>
                                      <p:to>
                                        <p:strVal val="visible"/>
                                      </p:to>
                                    </p:set>
                                    <p:animEffect transition="in" filter="fade">
                                      <p:cBhvr>
                                        <p:cTn id="45" dur="2000"/>
                                        <p:tgtEl>
                                          <p:spTgt spid="18">
                                            <p:txEl>
                                              <p:pRg st="0" end="0"/>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8">
                                            <p:txEl>
                                              <p:pRg st="1" end="1"/>
                                            </p:txEl>
                                          </p:spTgt>
                                        </p:tgtEl>
                                        <p:attrNameLst>
                                          <p:attrName>style.visibility</p:attrName>
                                        </p:attrNameLst>
                                      </p:cBhvr>
                                      <p:to>
                                        <p:strVal val="visible"/>
                                      </p:to>
                                    </p:set>
                                    <p:animEffect transition="in" filter="fade">
                                      <p:cBhvr>
                                        <p:cTn id="48" dur="2000"/>
                                        <p:tgtEl>
                                          <p:spTgt spid="18">
                                            <p:txEl>
                                              <p:pRg st="1" end="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fade">
                                      <p:cBhvr>
                                        <p:cTn id="53" dur="2000"/>
                                        <p:tgtEl>
                                          <p:spTgt spid="7"/>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20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2">
                                            <p:txEl>
                                              <p:pRg st="0" end="0"/>
                                            </p:txEl>
                                          </p:spTgt>
                                        </p:tgtEl>
                                        <p:attrNameLst>
                                          <p:attrName>style.visibility</p:attrName>
                                        </p:attrNameLst>
                                      </p:cBhvr>
                                      <p:to>
                                        <p:strVal val="visible"/>
                                      </p:to>
                                    </p:set>
                                    <p:animEffect transition="in" filter="fade">
                                      <p:cBhvr>
                                        <p:cTn id="61" dur="2000"/>
                                        <p:tgtEl>
                                          <p:spTgt spid="22">
                                            <p:txEl>
                                              <p:pRg st="0" end="0"/>
                                            </p:tx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2">
                                            <p:txEl>
                                              <p:pRg st="1" end="1"/>
                                            </p:txEl>
                                          </p:spTgt>
                                        </p:tgtEl>
                                        <p:attrNameLst>
                                          <p:attrName>style.visibility</p:attrName>
                                        </p:attrNameLst>
                                      </p:cBhvr>
                                      <p:to>
                                        <p:strVal val="visible"/>
                                      </p:to>
                                    </p:set>
                                    <p:animEffect transition="in" filter="fade">
                                      <p:cBhvr>
                                        <p:cTn id="64" dur="2000"/>
                                        <p:tgtEl>
                                          <p:spTgt spid="22">
                                            <p:txEl>
                                              <p:pRg st="1" end="1"/>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7" presetClass="emph" presetSubtype="2" fill="hold" nodeType="clickEffect">
                                  <p:stCondLst>
                                    <p:cond delay="0"/>
                                  </p:stCondLst>
                                  <p:childTnLst>
                                    <p:animClr clrSpc="rgb">
                                      <p:cBhvr>
                                        <p:cTn id="68" dur="2000" fill="hold"/>
                                        <p:tgtEl>
                                          <p:spTgt spid="4"/>
                                        </p:tgtEl>
                                        <p:attrNameLst>
                                          <p:attrName>stroke.color</p:attrName>
                                        </p:attrNameLst>
                                      </p:cBhvr>
                                      <p:to>
                                        <a:srgbClr val="D737C4"/>
                                      </p:to>
                                    </p:animClr>
                                    <p:set>
                                      <p:cBhvr>
                                        <p:cTn id="69" dur="2000" fill="hold"/>
                                        <p:tgtEl>
                                          <p:spTgt spid="4"/>
                                        </p:tgtEl>
                                        <p:attrNameLst>
                                          <p:attrName>stroke.on</p:attrName>
                                        </p:attrNameLst>
                                      </p:cBhvr>
                                      <p:to>
                                        <p:strVal val="true"/>
                                      </p:to>
                                    </p:se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3"/>
                                        </p:tgtEl>
                                        <p:attrNameLst>
                                          <p:attrName>style.visibility</p:attrName>
                                        </p:attrNameLst>
                                      </p:cBhvr>
                                      <p:to>
                                        <p:strVal val="visible"/>
                                      </p:to>
                                    </p:set>
                                    <p:animEffect transition="in" filter="fade">
                                      <p:cBhvr>
                                        <p:cTn id="74" dur="2000"/>
                                        <p:tgtEl>
                                          <p:spTgt spid="23"/>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24">
                                            <p:txEl>
                                              <p:pRg st="0" end="0"/>
                                            </p:txEl>
                                          </p:spTgt>
                                        </p:tgtEl>
                                        <p:attrNameLst>
                                          <p:attrName>style.visibility</p:attrName>
                                        </p:attrNameLst>
                                      </p:cBhvr>
                                      <p:to>
                                        <p:strVal val="visible"/>
                                      </p:to>
                                    </p:set>
                                    <p:animEffect transition="in" filter="fade">
                                      <p:cBhvr>
                                        <p:cTn id="77" dur="2000"/>
                                        <p:tgtEl>
                                          <p:spTgt spid="24">
                                            <p:txEl>
                                              <p:pRg st="0" end="0"/>
                                            </p:txEl>
                                          </p:spTgt>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24">
                                            <p:txEl>
                                              <p:pRg st="1" end="1"/>
                                            </p:txEl>
                                          </p:spTgt>
                                        </p:tgtEl>
                                        <p:attrNameLst>
                                          <p:attrName>style.visibility</p:attrName>
                                        </p:attrNameLst>
                                      </p:cBhvr>
                                      <p:to>
                                        <p:strVal val="visible"/>
                                      </p:to>
                                    </p:set>
                                    <p:animEffect transition="in" filter="fade">
                                      <p:cBhvr>
                                        <p:cTn id="80" dur="2000"/>
                                        <p:tgtEl>
                                          <p:spTgt spid="24">
                                            <p:txEl>
                                              <p:pRg st="1" end="1"/>
                                            </p:txEl>
                                          </p:spTgt>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24">
                                            <p:txEl>
                                              <p:pRg st="2" end="2"/>
                                            </p:txEl>
                                          </p:spTgt>
                                        </p:tgtEl>
                                        <p:attrNameLst>
                                          <p:attrName>style.visibility</p:attrName>
                                        </p:attrNameLst>
                                      </p:cBhvr>
                                      <p:to>
                                        <p:strVal val="visible"/>
                                      </p:to>
                                    </p:set>
                                    <p:animEffect transition="in" filter="fade">
                                      <p:cBhvr>
                                        <p:cTn id="83" dur="2000"/>
                                        <p:tgtEl>
                                          <p:spTgt spid="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9" grpId="0" build="allAtOnce"/>
      <p:bldP spid="9" grpId="1" build="allAtOnce"/>
      <p:bldP spid="13" grpId="0" build="allAtOnce"/>
      <p:bldP spid="13" grpId="1" build="allAtOnce"/>
      <p:bldP spid="18" grpId="0" build="allAtOnce"/>
      <p:bldP spid="22" grpId="0" build="allAtOnce"/>
      <p:bldP spid="24"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رابط كسهم مستقيم 27"/>
          <p:cNvCxnSpPr/>
          <p:nvPr/>
        </p:nvCxnSpPr>
        <p:spPr>
          <a:xfrm rot="10800000">
            <a:off x="5715008" y="4786322"/>
            <a:ext cx="1287472" cy="1588"/>
          </a:xfrm>
          <a:prstGeom prst="straightConnector1">
            <a:avLst/>
          </a:prstGeom>
          <a:ln w="635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8" name="شكل حر 7"/>
          <p:cNvSpPr/>
          <p:nvPr/>
        </p:nvSpPr>
        <p:spPr>
          <a:xfrm>
            <a:off x="2835640" y="3530184"/>
            <a:ext cx="3665186" cy="2684898"/>
          </a:xfrm>
          <a:custGeom>
            <a:avLst/>
            <a:gdLst>
              <a:gd name="connsiteX0" fmla="*/ 3580150 w 3627619"/>
              <a:gd name="connsiteY0" fmla="*/ 1296649 h 2578308"/>
              <a:gd name="connsiteX1" fmla="*/ 3565160 w 3627619"/>
              <a:gd name="connsiteY1" fmla="*/ 2345960 h 2578308"/>
              <a:gd name="connsiteX2" fmla="*/ 3205396 w 3627619"/>
              <a:gd name="connsiteY2" fmla="*/ 2570813 h 2578308"/>
              <a:gd name="connsiteX3" fmla="*/ 2635770 w 3627619"/>
              <a:gd name="connsiteY3" fmla="*/ 2300990 h 2578308"/>
              <a:gd name="connsiteX4" fmla="*/ 2141094 w 3627619"/>
              <a:gd name="connsiteY4" fmla="*/ 2271009 h 2578308"/>
              <a:gd name="connsiteX5" fmla="*/ 342275 w 3627619"/>
              <a:gd name="connsiteY5" fmla="*/ 2271009 h 2578308"/>
              <a:gd name="connsiteX6" fmla="*/ 87442 w 3627619"/>
              <a:gd name="connsiteY6" fmla="*/ 1431560 h 2578308"/>
              <a:gd name="connsiteX7" fmla="*/ 147403 w 3627619"/>
              <a:gd name="connsiteY7" fmla="*/ 277318 h 2578308"/>
              <a:gd name="connsiteX8" fmla="*/ 192373 w 3627619"/>
              <a:gd name="connsiteY8" fmla="*/ 37475 h 2578308"/>
              <a:gd name="connsiteX9" fmla="*/ 342275 w 3627619"/>
              <a:gd name="connsiteY9" fmla="*/ 52465 h 2578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27619" h="2578308">
                <a:moveTo>
                  <a:pt x="3580150" y="1296649"/>
                </a:moveTo>
                <a:cubicBezTo>
                  <a:pt x="3603884" y="1715124"/>
                  <a:pt x="3627619" y="2133599"/>
                  <a:pt x="3565160" y="2345960"/>
                </a:cubicBezTo>
                <a:cubicBezTo>
                  <a:pt x="3502701" y="2558321"/>
                  <a:pt x="3360294" y="2578308"/>
                  <a:pt x="3205396" y="2570813"/>
                </a:cubicBezTo>
                <a:cubicBezTo>
                  <a:pt x="3050498" y="2563318"/>
                  <a:pt x="2813154" y="2350957"/>
                  <a:pt x="2635770" y="2300990"/>
                </a:cubicBezTo>
                <a:cubicBezTo>
                  <a:pt x="2458386" y="2251023"/>
                  <a:pt x="2523343" y="2276006"/>
                  <a:pt x="2141094" y="2271009"/>
                </a:cubicBezTo>
                <a:cubicBezTo>
                  <a:pt x="1758845" y="2266012"/>
                  <a:pt x="684550" y="2410917"/>
                  <a:pt x="342275" y="2271009"/>
                </a:cubicBezTo>
                <a:cubicBezTo>
                  <a:pt x="0" y="2131101"/>
                  <a:pt x="119921" y="1763842"/>
                  <a:pt x="87442" y="1431560"/>
                </a:cubicBezTo>
                <a:cubicBezTo>
                  <a:pt x="54963" y="1099278"/>
                  <a:pt x="129915" y="509666"/>
                  <a:pt x="147403" y="277318"/>
                </a:cubicBezTo>
                <a:cubicBezTo>
                  <a:pt x="164892" y="44971"/>
                  <a:pt x="159894" y="74950"/>
                  <a:pt x="192373" y="37475"/>
                </a:cubicBezTo>
                <a:cubicBezTo>
                  <a:pt x="224852" y="0"/>
                  <a:pt x="283563" y="26232"/>
                  <a:pt x="342275" y="52465"/>
                </a:cubicBezTo>
              </a:path>
            </a:pathLst>
          </a:custGeom>
          <a:noFill/>
          <a:ln w="635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5" name="شكل حر 4"/>
          <p:cNvSpPr/>
          <p:nvPr/>
        </p:nvSpPr>
        <p:spPr>
          <a:xfrm>
            <a:off x="2758190" y="2323475"/>
            <a:ext cx="3775023" cy="1011837"/>
          </a:xfrm>
          <a:custGeom>
            <a:avLst/>
            <a:gdLst>
              <a:gd name="connsiteX0" fmla="*/ 209862 w 3775023"/>
              <a:gd name="connsiteY0" fmla="*/ 0 h 1011837"/>
              <a:gd name="connsiteX1" fmla="*/ 239843 w 3775023"/>
              <a:gd name="connsiteY1" fmla="*/ 584617 h 1011837"/>
              <a:gd name="connsiteX2" fmla="*/ 389744 w 3775023"/>
              <a:gd name="connsiteY2" fmla="*/ 734518 h 1011837"/>
              <a:gd name="connsiteX3" fmla="*/ 2578308 w 3775023"/>
              <a:gd name="connsiteY3" fmla="*/ 719528 h 1011837"/>
              <a:gd name="connsiteX4" fmla="*/ 3043003 w 3775023"/>
              <a:gd name="connsiteY4" fmla="*/ 974361 h 1011837"/>
              <a:gd name="connsiteX5" fmla="*/ 3432748 w 3775023"/>
              <a:gd name="connsiteY5" fmla="*/ 944381 h 1011837"/>
              <a:gd name="connsiteX6" fmla="*/ 3732551 w 3775023"/>
              <a:gd name="connsiteY6" fmla="*/ 674558 h 1011837"/>
              <a:gd name="connsiteX7" fmla="*/ 3687580 w 3775023"/>
              <a:gd name="connsiteY7" fmla="*/ 14991 h 1011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75023" h="1011837">
                <a:moveTo>
                  <a:pt x="209862" y="0"/>
                </a:moveTo>
                <a:cubicBezTo>
                  <a:pt x="209862" y="231098"/>
                  <a:pt x="209863" y="462197"/>
                  <a:pt x="239843" y="584617"/>
                </a:cubicBezTo>
                <a:cubicBezTo>
                  <a:pt x="269823" y="707037"/>
                  <a:pt x="0" y="712033"/>
                  <a:pt x="389744" y="734518"/>
                </a:cubicBezTo>
                <a:cubicBezTo>
                  <a:pt x="779488" y="757003"/>
                  <a:pt x="2136098" y="679554"/>
                  <a:pt x="2578308" y="719528"/>
                </a:cubicBezTo>
                <a:cubicBezTo>
                  <a:pt x="3020518" y="759502"/>
                  <a:pt x="2900596" y="936885"/>
                  <a:pt x="3043003" y="974361"/>
                </a:cubicBezTo>
                <a:cubicBezTo>
                  <a:pt x="3185410" y="1011837"/>
                  <a:pt x="3317823" y="994348"/>
                  <a:pt x="3432748" y="944381"/>
                </a:cubicBezTo>
                <a:cubicBezTo>
                  <a:pt x="3547673" y="894414"/>
                  <a:pt x="3690079" y="829456"/>
                  <a:pt x="3732551" y="674558"/>
                </a:cubicBezTo>
                <a:cubicBezTo>
                  <a:pt x="3775023" y="519660"/>
                  <a:pt x="3731301" y="267325"/>
                  <a:pt x="3687580" y="14991"/>
                </a:cubicBezTo>
              </a:path>
            </a:pathLst>
          </a:custGeom>
          <a:solidFill>
            <a:schemeClr val="accent2">
              <a:lumMod val="40000"/>
              <a:lumOff val="60000"/>
            </a:schemeClr>
          </a:solidFill>
          <a:ln w="635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6" name="شكل حر 5"/>
          <p:cNvSpPr/>
          <p:nvPr/>
        </p:nvSpPr>
        <p:spPr>
          <a:xfrm>
            <a:off x="3117954" y="3377785"/>
            <a:ext cx="3382872" cy="622719"/>
          </a:xfrm>
          <a:custGeom>
            <a:avLst/>
            <a:gdLst>
              <a:gd name="connsiteX0" fmla="*/ 0 w 3407764"/>
              <a:gd name="connsiteY0" fmla="*/ 234846 h 744511"/>
              <a:gd name="connsiteX1" fmla="*/ 2128603 w 3407764"/>
              <a:gd name="connsiteY1" fmla="*/ 264826 h 744511"/>
              <a:gd name="connsiteX2" fmla="*/ 2788171 w 3407764"/>
              <a:gd name="connsiteY2" fmla="*/ 9993 h 744511"/>
              <a:gd name="connsiteX3" fmla="*/ 3312826 w 3407764"/>
              <a:gd name="connsiteY3" fmla="*/ 204865 h 744511"/>
              <a:gd name="connsiteX4" fmla="*/ 3357797 w 3407764"/>
              <a:gd name="connsiteY4" fmla="*/ 744511 h 7445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07764" h="744511">
                <a:moveTo>
                  <a:pt x="0" y="234846"/>
                </a:moveTo>
                <a:cubicBezTo>
                  <a:pt x="831954" y="268573"/>
                  <a:pt x="1663908" y="302301"/>
                  <a:pt x="2128603" y="264826"/>
                </a:cubicBezTo>
                <a:cubicBezTo>
                  <a:pt x="2593298" y="227351"/>
                  <a:pt x="2590801" y="19987"/>
                  <a:pt x="2788171" y="9993"/>
                </a:cubicBezTo>
                <a:cubicBezTo>
                  <a:pt x="2985542" y="0"/>
                  <a:pt x="3217888" y="82445"/>
                  <a:pt x="3312826" y="204865"/>
                </a:cubicBezTo>
                <a:cubicBezTo>
                  <a:pt x="3407764" y="327285"/>
                  <a:pt x="3332813" y="627088"/>
                  <a:pt x="3357797" y="744511"/>
                </a:cubicBezTo>
              </a:path>
            </a:pathLst>
          </a:custGeom>
          <a:noFill/>
          <a:ln w="635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7" name="شكل حر 6"/>
          <p:cNvSpPr/>
          <p:nvPr/>
        </p:nvSpPr>
        <p:spPr>
          <a:xfrm flipH="1">
            <a:off x="6429386" y="4286256"/>
            <a:ext cx="45719" cy="357190"/>
          </a:xfrm>
          <a:custGeom>
            <a:avLst/>
            <a:gdLst>
              <a:gd name="connsiteX0" fmla="*/ 0 w 14990"/>
              <a:gd name="connsiteY0" fmla="*/ 0 h 269822"/>
              <a:gd name="connsiteX1" fmla="*/ 14990 w 14990"/>
              <a:gd name="connsiteY1" fmla="*/ 269822 h 269822"/>
            </a:gdLst>
            <a:ahLst/>
            <a:cxnLst>
              <a:cxn ang="0">
                <a:pos x="connsiteX0" y="connsiteY0"/>
              </a:cxn>
              <a:cxn ang="0">
                <a:pos x="connsiteX1" y="connsiteY1"/>
              </a:cxn>
            </a:cxnLst>
            <a:rect l="l" t="t" r="r" b="b"/>
            <a:pathLst>
              <a:path w="14990" h="269822">
                <a:moveTo>
                  <a:pt x="0" y="0"/>
                </a:moveTo>
                <a:lnTo>
                  <a:pt x="14990" y="269822"/>
                </a:lnTo>
              </a:path>
            </a:pathLst>
          </a:custGeom>
          <a:ln w="635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11" name="علامة الطرح 10"/>
          <p:cNvSpPr/>
          <p:nvPr/>
        </p:nvSpPr>
        <p:spPr>
          <a:xfrm>
            <a:off x="6286512" y="4000504"/>
            <a:ext cx="285752" cy="45719"/>
          </a:xfrm>
          <a:prstGeom prst="mathMinus">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4" name="علامة الطرح 13"/>
          <p:cNvSpPr/>
          <p:nvPr/>
        </p:nvSpPr>
        <p:spPr>
          <a:xfrm>
            <a:off x="6286512" y="4240537"/>
            <a:ext cx="285752" cy="45719"/>
          </a:xfrm>
          <a:prstGeom prst="mathMinus">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5" name="علامة الطرح 14"/>
          <p:cNvSpPr/>
          <p:nvPr/>
        </p:nvSpPr>
        <p:spPr>
          <a:xfrm>
            <a:off x="6286512" y="4643446"/>
            <a:ext cx="285752" cy="45719"/>
          </a:xfrm>
          <a:prstGeom prst="mathMinus">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6" name="علامة الطرح 15"/>
          <p:cNvSpPr/>
          <p:nvPr/>
        </p:nvSpPr>
        <p:spPr>
          <a:xfrm>
            <a:off x="6286512" y="4883479"/>
            <a:ext cx="285752" cy="45719"/>
          </a:xfrm>
          <a:prstGeom prst="mathMinus">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7" name="شكل بيضاوي 16"/>
          <p:cNvSpPr/>
          <p:nvPr/>
        </p:nvSpPr>
        <p:spPr>
          <a:xfrm>
            <a:off x="2571736" y="4286256"/>
            <a:ext cx="785818" cy="64294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1200" b="1" dirty="0" smtClean="0">
                <a:solidFill>
                  <a:srgbClr val="FF0000"/>
                </a:solidFill>
              </a:rPr>
              <a:t>Na-k pump</a:t>
            </a:r>
            <a:endParaRPr lang="ar-IQ" sz="1200" b="1" dirty="0">
              <a:solidFill>
                <a:srgbClr val="FF0000"/>
              </a:solidFill>
            </a:endParaRPr>
          </a:p>
        </p:txBody>
      </p:sp>
      <p:cxnSp>
        <p:nvCxnSpPr>
          <p:cNvPr id="18" name="رابط كسهم مستقيم 17"/>
          <p:cNvCxnSpPr/>
          <p:nvPr/>
        </p:nvCxnSpPr>
        <p:spPr>
          <a:xfrm>
            <a:off x="2428860" y="4286256"/>
            <a:ext cx="1212858" cy="158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رابط كسهم مستقيم 18"/>
          <p:cNvCxnSpPr/>
          <p:nvPr/>
        </p:nvCxnSpPr>
        <p:spPr>
          <a:xfrm rot="10800000">
            <a:off x="2214546" y="4929198"/>
            <a:ext cx="1287472" cy="158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مربع نص 21"/>
          <p:cNvSpPr txBox="1"/>
          <p:nvPr/>
        </p:nvSpPr>
        <p:spPr>
          <a:xfrm>
            <a:off x="1214414" y="4643446"/>
            <a:ext cx="857256" cy="584775"/>
          </a:xfrm>
          <a:prstGeom prst="rect">
            <a:avLst/>
          </a:prstGeom>
          <a:noFill/>
        </p:spPr>
        <p:txBody>
          <a:bodyPr wrap="square" rtlCol="1">
            <a:spAutoFit/>
          </a:bodyPr>
          <a:lstStyle/>
          <a:p>
            <a:r>
              <a:rPr lang="en-US" sz="3200" b="1" dirty="0" smtClean="0"/>
              <a:t>Na</a:t>
            </a:r>
            <a:endParaRPr lang="ar-IQ" sz="3200" b="1" dirty="0"/>
          </a:p>
        </p:txBody>
      </p:sp>
      <p:sp>
        <p:nvSpPr>
          <p:cNvPr id="23" name="مربع نص 22"/>
          <p:cNvSpPr txBox="1"/>
          <p:nvPr/>
        </p:nvSpPr>
        <p:spPr>
          <a:xfrm>
            <a:off x="3143240" y="4000504"/>
            <a:ext cx="857256" cy="584775"/>
          </a:xfrm>
          <a:prstGeom prst="rect">
            <a:avLst/>
          </a:prstGeom>
          <a:noFill/>
        </p:spPr>
        <p:txBody>
          <a:bodyPr wrap="square" rtlCol="1">
            <a:spAutoFit/>
          </a:bodyPr>
          <a:lstStyle/>
          <a:p>
            <a:r>
              <a:rPr lang="en-US" sz="3200" b="1" dirty="0" smtClean="0"/>
              <a:t>K</a:t>
            </a:r>
            <a:endParaRPr lang="ar-IQ" sz="3200" b="1" dirty="0"/>
          </a:p>
        </p:txBody>
      </p:sp>
      <p:sp>
        <p:nvSpPr>
          <p:cNvPr id="24" name="مربع نص 23"/>
          <p:cNvSpPr txBox="1"/>
          <p:nvPr/>
        </p:nvSpPr>
        <p:spPr>
          <a:xfrm>
            <a:off x="4143372" y="4558737"/>
            <a:ext cx="1214446" cy="584775"/>
          </a:xfrm>
          <a:prstGeom prst="rect">
            <a:avLst/>
          </a:prstGeom>
          <a:noFill/>
        </p:spPr>
        <p:txBody>
          <a:bodyPr wrap="square" rtlCol="1">
            <a:spAutoFit/>
          </a:bodyPr>
          <a:lstStyle/>
          <a:p>
            <a:pPr algn="l" rtl="0"/>
            <a:r>
              <a:rPr lang="en-US" sz="3200" b="1" dirty="0" smtClean="0"/>
              <a:t>↓ Na</a:t>
            </a:r>
            <a:endParaRPr lang="ar-IQ" sz="3200" b="1" dirty="0"/>
          </a:p>
        </p:txBody>
      </p:sp>
      <p:sp>
        <p:nvSpPr>
          <p:cNvPr id="25" name="مربع نص 24"/>
          <p:cNvSpPr txBox="1"/>
          <p:nvPr/>
        </p:nvSpPr>
        <p:spPr>
          <a:xfrm>
            <a:off x="4214810" y="3571876"/>
            <a:ext cx="857256" cy="1077218"/>
          </a:xfrm>
          <a:prstGeom prst="rect">
            <a:avLst/>
          </a:prstGeom>
          <a:noFill/>
        </p:spPr>
        <p:txBody>
          <a:bodyPr wrap="square" rtlCol="1">
            <a:spAutoFit/>
          </a:bodyPr>
          <a:lstStyle/>
          <a:p>
            <a:r>
              <a:rPr lang="en-US" sz="3200" b="1" dirty="0" smtClean="0"/>
              <a:t>	↑K</a:t>
            </a:r>
            <a:endParaRPr lang="ar-IQ" sz="3200" b="1" dirty="0"/>
          </a:p>
        </p:txBody>
      </p:sp>
      <p:cxnSp>
        <p:nvCxnSpPr>
          <p:cNvPr id="27" name="رابط كسهم مستقيم 26"/>
          <p:cNvCxnSpPr/>
          <p:nvPr/>
        </p:nvCxnSpPr>
        <p:spPr>
          <a:xfrm>
            <a:off x="6002348" y="4143380"/>
            <a:ext cx="1212858" cy="1588"/>
          </a:xfrm>
          <a:prstGeom prst="straightConnector1">
            <a:avLst/>
          </a:prstGeom>
          <a:ln w="635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29" name="مربع نص 28"/>
          <p:cNvSpPr txBox="1"/>
          <p:nvPr/>
        </p:nvSpPr>
        <p:spPr>
          <a:xfrm>
            <a:off x="4929190" y="4500570"/>
            <a:ext cx="857256" cy="584775"/>
          </a:xfrm>
          <a:prstGeom prst="rect">
            <a:avLst/>
          </a:prstGeom>
          <a:noFill/>
        </p:spPr>
        <p:txBody>
          <a:bodyPr wrap="square" rtlCol="1">
            <a:spAutoFit/>
          </a:bodyPr>
          <a:lstStyle/>
          <a:p>
            <a:r>
              <a:rPr lang="en-US" sz="3200" b="1" dirty="0" smtClean="0"/>
              <a:t>Na</a:t>
            </a:r>
            <a:endParaRPr lang="ar-IQ" sz="3200" b="1" dirty="0"/>
          </a:p>
        </p:txBody>
      </p:sp>
      <p:sp>
        <p:nvSpPr>
          <p:cNvPr id="30" name="مربع نص 29"/>
          <p:cNvSpPr txBox="1"/>
          <p:nvPr/>
        </p:nvSpPr>
        <p:spPr>
          <a:xfrm>
            <a:off x="6643702" y="3857628"/>
            <a:ext cx="857256" cy="584775"/>
          </a:xfrm>
          <a:prstGeom prst="rect">
            <a:avLst/>
          </a:prstGeom>
          <a:noFill/>
        </p:spPr>
        <p:txBody>
          <a:bodyPr wrap="square" rtlCol="1">
            <a:spAutoFit/>
          </a:bodyPr>
          <a:lstStyle/>
          <a:p>
            <a:r>
              <a:rPr lang="en-US" sz="3200" b="1" dirty="0" smtClean="0"/>
              <a:t>K</a:t>
            </a:r>
            <a:endParaRPr lang="ar-IQ" sz="3200" b="1" dirty="0"/>
          </a:p>
        </p:txBody>
      </p:sp>
      <p:sp>
        <p:nvSpPr>
          <p:cNvPr id="26" name="مستطيل 25"/>
          <p:cNvSpPr/>
          <p:nvPr/>
        </p:nvSpPr>
        <p:spPr>
          <a:xfrm>
            <a:off x="3799983" y="2357430"/>
            <a:ext cx="2028761" cy="523220"/>
          </a:xfrm>
          <a:prstGeom prst="rect">
            <a:avLst/>
          </a:prstGeom>
        </p:spPr>
        <p:txBody>
          <a:bodyPr wrap="none">
            <a:spAutoFit/>
          </a:bodyPr>
          <a:lstStyle/>
          <a:p>
            <a:r>
              <a:rPr lang="en-US" altLang="en-US" sz="2800" b="1" dirty="0" smtClean="0">
                <a:solidFill>
                  <a:prstClr val="black"/>
                </a:solidFill>
                <a:latin typeface="Times New Roman" panose="02020603050405020304" pitchFamily="18" charset="0"/>
              </a:rPr>
              <a:t>Tubular cell</a:t>
            </a:r>
            <a:endParaRPr lang="ar-IQ" sz="2800" dirty="0"/>
          </a:p>
        </p:txBody>
      </p:sp>
      <p:sp>
        <p:nvSpPr>
          <p:cNvPr id="31" name="مستطيل 30"/>
          <p:cNvSpPr/>
          <p:nvPr/>
        </p:nvSpPr>
        <p:spPr>
          <a:xfrm>
            <a:off x="6643702" y="2214554"/>
            <a:ext cx="2004003" cy="954107"/>
          </a:xfrm>
          <a:prstGeom prst="rect">
            <a:avLst/>
          </a:prstGeom>
        </p:spPr>
        <p:txBody>
          <a:bodyPr wrap="square">
            <a:spAutoFit/>
          </a:bodyPr>
          <a:lstStyle/>
          <a:p>
            <a:pPr algn="ctr"/>
            <a:r>
              <a:rPr lang="en-US" altLang="en-US" sz="2800" b="1" dirty="0" smtClean="0">
                <a:solidFill>
                  <a:prstClr val="black"/>
                </a:solidFill>
                <a:latin typeface="Times New Roman" panose="02020603050405020304" pitchFamily="18" charset="0"/>
              </a:rPr>
              <a:t>Tubular lumen</a:t>
            </a:r>
            <a:endParaRPr lang="ar-IQ" sz="2800" dirty="0"/>
          </a:p>
        </p:txBody>
      </p:sp>
      <p:sp>
        <p:nvSpPr>
          <p:cNvPr id="32" name="مستطيل 31"/>
          <p:cNvSpPr/>
          <p:nvPr/>
        </p:nvSpPr>
        <p:spPr>
          <a:xfrm>
            <a:off x="500034" y="2214554"/>
            <a:ext cx="2004003" cy="954107"/>
          </a:xfrm>
          <a:prstGeom prst="rect">
            <a:avLst/>
          </a:prstGeom>
        </p:spPr>
        <p:txBody>
          <a:bodyPr wrap="square">
            <a:spAutoFit/>
          </a:bodyPr>
          <a:lstStyle/>
          <a:p>
            <a:pPr algn="ctr"/>
            <a:r>
              <a:rPr lang="en-US" altLang="en-US" sz="2800" b="1" dirty="0" smtClean="0">
                <a:solidFill>
                  <a:prstClr val="black"/>
                </a:solidFill>
                <a:latin typeface="Times New Roman" panose="02020603050405020304" pitchFamily="18" charset="0"/>
              </a:rPr>
              <a:t>Interstitial renal fluid</a:t>
            </a:r>
            <a:endParaRPr lang="ar-IQ" sz="2800" dirty="0"/>
          </a:p>
        </p:txBody>
      </p:sp>
      <p:cxnSp>
        <p:nvCxnSpPr>
          <p:cNvPr id="33" name="رابط كسهم مستقيم 32"/>
          <p:cNvCxnSpPr/>
          <p:nvPr/>
        </p:nvCxnSpPr>
        <p:spPr>
          <a:xfrm rot="10800000">
            <a:off x="5643570" y="5429264"/>
            <a:ext cx="1287472" cy="158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مستطيل 33"/>
          <p:cNvSpPr/>
          <p:nvPr/>
        </p:nvSpPr>
        <p:spPr>
          <a:xfrm>
            <a:off x="3857620" y="5143512"/>
            <a:ext cx="2004003" cy="523220"/>
          </a:xfrm>
          <a:prstGeom prst="rect">
            <a:avLst/>
          </a:prstGeom>
        </p:spPr>
        <p:txBody>
          <a:bodyPr wrap="square">
            <a:spAutoFit/>
          </a:bodyPr>
          <a:lstStyle/>
          <a:p>
            <a:pPr algn="ctr"/>
            <a:r>
              <a:rPr lang="en-US" altLang="en-US" sz="2800" b="1" dirty="0" smtClean="0">
                <a:solidFill>
                  <a:prstClr val="black"/>
                </a:solidFill>
                <a:latin typeface="Times New Roman" panose="02020603050405020304" pitchFamily="18" charset="0"/>
              </a:rPr>
              <a:t>water</a:t>
            </a:r>
            <a:endParaRPr lang="ar-IQ" sz="2800" dirty="0"/>
          </a:p>
        </p:txBody>
      </p:sp>
      <p:cxnSp>
        <p:nvCxnSpPr>
          <p:cNvPr id="35" name="رابط كسهم مستقيم 34"/>
          <p:cNvCxnSpPr/>
          <p:nvPr/>
        </p:nvCxnSpPr>
        <p:spPr>
          <a:xfrm rot="10800000">
            <a:off x="2143108" y="5429264"/>
            <a:ext cx="1858976" cy="158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مستطيل 36"/>
          <p:cNvSpPr/>
          <p:nvPr/>
        </p:nvSpPr>
        <p:spPr>
          <a:xfrm>
            <a:off x="571472" y="5143512"/>
            <a:ext cx="2004003" cy="523220"/>
          </a:xfrm>
          <a:prstGeom prst="rect">
            <a:avLst/>
          </a:prstGeom>
        </p:spPr>
        <p:txBody>
          <a:bodyPr wrap="square">
            <a:spAutoFit/>
          </a:bodyPr>
          <a:lstStyle/>
          <a:p>
            <a:pPr algn="ctr"/>
            <a:r>
              <a:rPr lang="en-US" altLang="en-US" sz="2800" b="1" dirty="0" smtClean="0">
                <a:solidFill>
                  <a:prstClr val="black"/>
                </a:solidFill>
                <a:latin typeface="Times New Roman" panose="02020603050405020304" pitchFamily="18" charset="0"/>
              </a:rPr>
              <a:t>water</a:t>
            </a:r>
            <a:endParaRPr lang="ar-IQ" sz="2800" dirty="0"/>
          </a:p>
        </p:txBody>
      </p:sp>
      <p:sp>
        <p:nvSpPr>
          <p:cNvPr id="38" name="مستطيل 37"/>
          <p:cNvSpPr/>
          <p:nvPr/>
        </p:nvSpPr>
        <p:spPr>
          <a:xfrm>
            <a:off x="1142976" y="4500570"/>
            <a:ext cx="1071570" cy="150019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40" name="رابط مستقيم 39"/>
          <p:cNvCxnSpPr/>
          <p:nvPr/>
        </p:nvCxnSpPr>
        <p:spPr>
          <a:xfrm rot="5400000">
            <a:off x="-2286048" y="3714752"/>
            <a:ext cx="5214974" cy="7143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رابط مستقيم 40"/>
          <p:cNvCxnSpPr/>
          <p:nvPr/>
        </p:nvCxnSpPr>
        <p:spPr>
          <a:xfrm rot="5400000">
            <a:off x="-821569" y="3750471"/>
            <a:ext cx="5286412" cy="71438"/>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مستطيل 43"/>
          <p:cNvSpPr/>
          <p:nvPr/>
        </p:nvSpPr>
        <p:spPr>
          <a:xfrm>
            <a:off x="1928794" y="214290"/>
            <a:ext cx="6572296" cy="584775"/>
          </a:xfrm>
          <a:prstGeom prst="rect">
            <a:avLst/>
          </a:prstGeom>
        </p:spPr>
        <p:txBody>
          <a:bodyPr wrap="square">
            <a:spAutoFit/>
          </a:bodyPr>
          <a:lstStyle/>
          <a:p>
            <a:pPr algn="ctr"/>
            <a:r>
              <a:rPr lang="en-US" altLang="en-US" sz="3200" b="1" dirty="0" smtClean="0">
                <a:solidFill>
                  <a:prstClr val="black"/>
                </a:solidFill>
                <a:latin typeface="Times New Roman" panose="02020603050405020304" pitchFamily="18" charset="0"/>
              </a:rPr>
              <a:t>Mechanism of action of </a:t>
            </a:r>
            <a:r>
              <a:rPr lang="en-US" altLang="en-US" sz="3200" b="1" dirty="0" err="1" smtClean="0">
                <a:solidFill>
                  <a:prstClr val="black"/>
                </a:solidFill>
                <a:latin typeface="Times New Roman" panose="02020603050405020304" pitchFamily="18" charset="0"/>
              </a:rPr>
              <a:t>aldosterone</a:t>
            </a:r>
            <a:endParaRPr lang="ar-IQ"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2000"/>
                                        <p:tgtEl>
                                          <p:spTgt spid="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20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2000"/>
                                        <p:tgtEl>
                                          <p:spTgt spid="1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2000"/>
                                        <p:tgtEl>
                                          <p:spTgt spid="1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2000"/>
                                        <p:tgtEl>
                                          <p:spTgt spid="1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6">
                                            <p:txEl>
                                              <p:pRg st="0" end="0"/>
                                            </p:txEl>
                                          </p:spTgt>
                                        </p:tgtEl>
                                        <p:attrNameLst>
                                          <p:attrName>style.visibility</p:attrName>
                                        </p:attrNameLst>
                                      </p:cBhvr>
                                      <p:to>
                                        <p:strVal val="visible"/>
                                      </p:to>
                                    </p:set>
                                    <p:animEffect transition="in" filter="fade">
                                      <p:cBhvr>
                                        <p:cTn id="33" dur="2000"/>
                                        <p:tgtEl>
                                          <p:spTgt spid="26">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1">
                                            <p:txEl>
                                              <p:pRg st="0" end="0"/>
                                            </p:txEl>
                                          </p:spTgt>
                                        </p:tgtEl>
                                        <p:attrNameLst>
                                          <p:attrName>style.visibility</p:attrName>
                                        </p:attrNameLst>
                                      </p:cBhvr>
                                      <p:to>
                                        <p:strVal val="visible"/>
                                      </p:to>
                                    </p:set>
                                    <p:animEffect transition="in" filter="fade">
                                      <p:cBhvr>
                                        <p:cTn id="38" dur="2000"/>
                                        <p:tgtEl>
                                          <p:spTgt spid="31">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2">
                                            <p:txEl>
                                              <p:pRg st="0" end="0"/>
                                            </p:txEl>
                                          </p:spTgt>
                                        </p:tgtEl>
                                        <p:attrNameLst>
                                          <p:attrName>style.visibility</p:attrName>
                                        </p:attrNameLst>
                                      </p:cBhvr>
                                      <p:to>
                                        <p:strVal val="visible"/>
                                      </p:to>
                                    </p:set>
                                    <p:animEffect transition="in" filter="fade">
                                      <p:cBhvr>
                                        <p:cTn id="43" dur="2000"/>
                                        <p:tgtEl>
                                          <p:spTgt spid="32">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2000"/>
                                        <p:tgtEl>
                                          <p:spTgt spid="17"/>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2" fill="hold"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wipe(right)">
                                      <p:cBhvr>
                                        <p:cTn id="53" dur="500"/>
                                        <p:tgtEl>
                                          <p:spTgt spid="19"/>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fade">
                                      <p:cBhvr>
                                        <p:cTn id="56" dur="2000"/>
                                        <p:tgtEl>
                                          <p:spTgt spid="22"/>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wipe(left)">
                                      <p:cBhvr>
                                        <p:cTn id="61" dur="500"/>
                                        <p:tgtEl>
                                          <p:spTgt spid="18"/>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2000"/>
                                        <p:tgtEl>
                                          <p:spTgt spid="2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fade">
                                      <p:cBhvr>
                                        <p:cTn id="69" dur="2000"/>
                                        <p:tgtEl>
                                          <p:spTgt spid="24"/>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5"/>
                                        </p:tgtEl>
                                        <p:attrNameLst>
                                          <p:attrName>style.visibility</p:attrName>
                                        </p:attrNameLst>
                                      </p:cBhvr>
                                      <p:to>
                                        <p:strVal val="visible"/>
                                      </p:to>
                                    </p:set>
                                    <p:animEffect transition="in" filter="fade">
                                      <p:cBhvr>
                                        <p:cTn id="72" dur="2000"/>
                                        <p:tgtEl>
                                          <p:spTgt spid="25"/>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1" nodeType="clickEffect">
                                  <p:stCondLst>
                                    <p:cond delay="0"/>
                                  </p:stCondLst>
                                  <p:childTnLst>
                                    <p:set>
                                      <p:cBhvr>
                                        <p:cTn id="76" dur="1" fill="hold">
                                          <p:stCondLst>
                                            <p:cond delay="0"/>
                                          </p:stCondLst>
                                        </p:cTn>
                                        <p:tgtEl>
                                          <p:spTgt spid="24"/>
                                        </p:tgtEl>
                                        <p:attrNameLst>
                                          <p:attrName>style.visibility</p:attrName>
                                        </p:attrNameLst>
                                      </p:cBhvr>
                                      <p:to>
                                        <p:strVal val="hidden"/>
                                      </p:to>
                                    </p:set>
                                  </p:childTnLst>
                                </p:cTn>
                              </p:par>
                              <p:par>
                                <p:cTn id="77" presetID="1" presetClass="exit" presetSubtype="0" fill="hold" grpId="1" nodeType="withEffect">
                                  <p:stCondLst>
                                    <p:cond delay="0"/>
                                  </p:stCondLst>
                                  <p:childTnLst>
                                    <p:set>
                                      <p:cBhvr>
                                        <p:cTn id="78" dur="1" fill="hold">
                                          <p:stCondLst>
                                            <p:cond delay="0"/>
                                          </p:stCondLst>
                                        </p:cTn>
                                        <p:tgtEl>
                                          <p:spTgt spid="25"/>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22" presetClass="entr" presetSubtype="2" fill="hold" nodeType="click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wipe(right)">
                                      <p:cBhvr>
                                        <p:cTn id="83" dur="500"/>
                                        <p:tgtEl>
                                          <p:spTgt spid="28"/>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29"/>
                                        </p:tgtEl>
                                        <p:attrNameLst>
                                          <p:attrName>style.visibility</p:attrName>
                                        </p:attrNameLst>
                                      </p:cBhvr>
                                      <p:to>
                                        <p:strVal val="visible"/>
                                      </p:to>
                                    </p:set>
                                    <p:animEffect transition="in" filter="fade">
                                      <p:cBhvr>
                                        <p:cTn id="86" dur="2000"/>
                                        <p:tgtEl>
                                          <p:spTgt spid="29"/>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nodeType="clickEffect">
                                  <p:stCondLst>
                                    <p:cond delay="0"/>
                                  </p:stCondLst>
                                  <p:childTnLst>
                                    <p:set>
                                      <p:cBhvr>
                                        <p:cTn id="90" dur="1" fill="hold">
                                          <p:stCondLst>
                                            <p:cond delay="0"/>
                                          </p:stCondLst>
                                        </p:cTn>
                                        <p:tgtEl>
                                          <p:spTgt spid="27"/>
                                        </p:tgtEl>
                                        <p:attrNameLst>
                                          <p:attrName>style.visibility</p:attrName>
                                        </p:attrNameLst>
                                      </p:cBhvr>
                                      <p:to>
                                        <p:strVal val="visible"/>
                                      </p:to>
                                    </p:set>
                                    <p:animEffect transition="in" filter="wipe(left)">
                                      <p:cBhvr>
                                        <p:cTn id="91" dur="500"/>
                                        <p:tgtEl>
                                          <p:spTgt spid="27"/>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30"/>
                                        </p:tgtEl>
                                        <p:attrNameLst>
                                          <p:attrName>style.visibility</p:attrName>
                                        </p:attrNameLst>
                                      </p:cBhvr>
                                      <p:to>
                                        <p:strVal val="visible"/>
                                      </p:to>
                                    </p:set>
                                    <p:animEffect transition="in" filter="fade">
                                      <p:cBhvr>
                                        <p:cTn id="94" dur="2000"/>
                                        <p:tgtEl>
                                          <p:spTgt spid="30"/>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2" fill="hold" nodeType="clickEffect">
                                  <p:stCondLst>
                                    <p:cond delay="0"/>
                                  </p:stCondLst>
                                  <p:childTnLst>
                                    <p:set>
                                      <p:cBhvr>
                                        <p:cTn id="98" dur="1" fill="hold">
                                          <p:stCondLst>
                                            <p:cond delay="0"/>
                                          </p:stCondLst>
                                        </p:cTn>
                                        <p:tgtEl>
                                          <p:spTgt spid="33"/>
                                        </p:tgtEl>
                                        <p:attrNameLst>
                                          <p:attrName>style.visibility</p:attrName>
                                        </p:attrNameLst>
                                      </p:cBhvr>
                                      <p:to>
                                        <p:strVal val="visible"/>
                                      </p:to>
                                    </p:set>
                                    <p:animEffect transition="in" filter="wipe(right)">
                                      <p:cBhvr>
                                        <p:cTn id="99" dur="500"/>
                                        <p:tgtEl>
                                          <p:spTgt spid="33"/>
                                        </p:tgtEl>
                                      </p:cBhvr>
                                    </p:animEffect>
                                  </p:childTnLst>
                                </p:cTn>
                              </p:par>
                            </p:childTnLst>
                          </p:cTn>
                        </p:par>
                        <p:par>
                          <p:cTn id="100" fill="hold">
                            <p:stCondLst>
                              <p:cond delay="500"/>
                            </p:stCondLst>
                            <p:childTnLst>
                              <p:par>
                                <p:cTn id="101" presetID="10" presetClass="entr" presetSubtype="0" fill="hold" grpId="0" nodeType="afterEffect">
                                  <p:stCondLst>
                                    <p:cond delay="0"/>
                                  </p:stCondLst>
                                  <p:childTnLst>
                                    <p:set>
                                      <p:cBhvr>
                                        <p:cTn id="102" dur="1" fill="hold">
                                          <p:stCondLst>
                                            <p:cond delay="0"/>
                                          </p:stCondLst>
                                        </p:cTn>
                                        <p:tgtEl>
                                          <p:spTgt spid="34">
                                            <p:txEl>
                                              <p:pRg st="0" end="0"/>
                                            </p:txEl>
                                          </p:spTgt>
                                        </p:tgtEl>
                                        <p:attrNameLst>
                                          <p:attrName>style.visibility</p:attrName>
                                        </p:attrNameLst>
                                      </p:cBhvr>
                                      <p:to>
                                        <p:strVal val="visible"/>
                                      </p:to>
                                    </p:set>
                                    <p:animEffect transition="in" filter="fade">
                                      <p:cBhvr>
                                        <p:cTn id="103" dur="2000"/>
                                        <p:tgtEl>
                                          <p:spTgt spid="34">
                                            <p:txEl>
                                              <p:pRg st="0" end="0"/>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2" fill="hold" nodeType="clickEffect">
                                  <p:stCondLst>
                                    <p:cond delay="0"/>
                                  </p:stCondLst>
                                  <p:childTnLst>
                                    <p:set>
                                      <p:cBhvr>
                                        <p:cTn id="107" dur="1" fill="hold">
                                          <p:stCondLst>
                                            <p:cond delay="0"/>
                                          </p:stCondLst>
                                        </p:cTn>
                                        <p:tgtEl>
                                          <p:spTgt spid="35"/>
                                        </p:tgtEl>
                                        <p:attrNameLst>
                                          <p:attrName>style.visibility</p:attrName>
                                        </p:attrNameLst>
                                      </p:cBhvr>
                                      <p:to>
                                        <p:strVal val="visible"/>
                                      </p:to>
                                    </p:set>
                                    <p:animEffect transition="in" filter="wipe(right)">
                                      <p:cBhvr>
                                        <p:cTn id="108" dur="500"/>
                                        <p:tgtEl>
                                          <p:spTgt spid="35"/>
                                        </p:tgtEl>
                                      </p:cBhvr>
                                    </p:animEffect>
                                  </p:childTnLst>
                                </p:cTn>
                              </p:par>
                            </p:childTnLst>
                          </p:cTn>
                        </p:par>
                        <p:par>
                          <p:cTn id="109" fill="hold">
                            <p:stCondLst>
                              <p:cond delay="500"/>
                            </p:stCondLst>
                            <p:childTnLst>
                              <p:par>
                                <p:cTn id="110" presetID="10" presetClass="entr" presetSubtype="0" fill="hold" grpId="0" nodeType="afterEffect">
                                  <p:stCondLst>
                                    <p:cond delay="0"/>
                                  </p:stCondLst>
                                  <p:childTnLst>
                                    <p:set>
                                      <p:cBhvr>
                                        <p:cTn id="111" dur="1" fill="hold">
                                          <p:stCondLst>
                                            <p:cond delay="0"/>
                                          </p:stCondLst>
                                        </p:cTn>
                                        <p:tgtEl>
                                          <p:spTgt spid="37">
                                            <p:txEl>
                                              <p:pRg st="0" end="0"/>
                                            </p:txEl>
                                          </p:spTgt>
                                        </p:tgtEl>
                                        <p:attrNameLst>
                                          <p:attrName>style.visibility</p:attrName>
                                        </p:attrNameLst>
                                      </p:cBhvr>
                                      <p:to>
                                        <p:strVal val="visible"/>
                                      </p:to>
                                    </p:set>
                                    <p:animEffect transition="in" filter="fade">
                                      <p:cBhvr>
                                        <p:cTn id="112" dur="2000"/>
                                        <p:tgtEl>
                                          <p:spTgt spid="37">
                                            <p:txEl>
                                              <p:pRg st="0" end="0"/>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1" nodeType="clickEffect">
                                  <p:stCondLst>
                                    <p:cond delay="0"/>
                                  </p:stCondLst>
                                  <p:childTnLst>
                                    <p:set>
                                      <p:cBhvr>
                                        <p:cTn id="116" dur="1" fill="hold">
                                          <p:stCondLst>
                                            <p:cond delay="0"/>
                                          </p:stCondLst>
                                        </p:cTn>
                                        <p:tgtEl>
                                          <p:spTgt spid="38"/>
                                        </p:tgtEl>
                                        <p:attrNameLst>
                                          <p:attrName>style.visibility</p:attrName>
                                        </p:attrNameLst>
                                      </p:cBhvr>
                                      <p:to>
                                        <p:strVal val="visible"/>
                                      </p:to>
                                    </p:set>
                                    <p:animEffect transition="in" filter="fade">
                                      <p:cBhvr>
                                        <p:cTn id="117" dur="2000"/>
                                        <p:tgtEl>
                                          <p:spTgt spid="38"/>
                                        </p:tgtEl>
                                      </p:cBhvr>
                                    </p:animEffect>
                                  </p:childTnLst>
                                </p:cTn>
                              </p:par>
                            </p:childTnLst>
                          </p:cTn>
                        </p:par>
                      </p:childTnLst>
                    </p:cTn>
                  </p:par>
                  <p:par>
                    <p:cTn id="118" fill="hold">
                      <p:stCondLst>
                        <p:cond delay="indefinite"/>
                      </p:stCondLst>
                      <p:childTnLst>
                        <p:par>
                          <p:cTn id="119" fill="hold">
                            <p:stCondLst>
                              <p:cond delay="0"/>
                            </p:stCondLst>
                            <p:childTnLst>
                              <p:par>
                                <p:cTn id="120" presetID="0" presetClass="path" presetSubtype="0" accel="50000" decel="50000" fill="hold" grpId="0" nodeType="clickEffect">
                                  <p:stCondLst>
                                    <p:cond delay="0"/>
                                  </p:stCondLst>
                                  <p:childTnLst>
                                    <p:animMotion origin="layout" path="M 0 0 C 0 0 -0.03576 -0.0037 -0.07135 -0.00717 " pathEditMode="relative" ptsTypes="aA">
                                      <p:cBhvr>
                                        <p:cTn id="121" dur="2000" fill="hold"/>
                                        <p:tgtEl>
                                          <p:spTgt spid="38"/>
                                        </p:tgtEl>
                                        <p:attrNameLst>
                                          <p:attrName>ppt_x</p:attrName>
                                          <p:attrName>ppt_y</p:attrName>
                                        </p:attrNameLst>
                                      </p:cBhvr>
                                    </p:animMotion>
                                  </p:childTnLst>
                                </p:cTn>
                              </p:par>
                              <p:par>
                                <p:cTn id="122" presetID="0" presetClass="path" presetSubtype="0" accel="50000" decel="50000" fill="hold" grpId="1" nodeType="withEffect">
                                  <p:stCondLst>
                                    <p:cond delay="0"/>
                                  </p:stCondLst>
                                  <p:childTnLst>
                                    <p:animMotion origin="layout" path="M 0 0 C 0 0 -0.03576 -0.0037 -0.07135 -0.00717 " pathEditMode="relative" ptsTypes="aA">
                                      <p:cBhvr>
                                        <p:cTn id="123" dur="2000" fill="hold"/>
                                        <p:tgtEl>
                                          <p:spTgt spid="22"/>
                                        </p:tgtEl>
                                        <p:attrNameLst>
                                          <p:attrName>ppt_x</p:attrName>
                                          <p:attrName>ppt_y</p:attrName>
                                        </p:attrNameLst>
                                      </p:cBhvr>
                                    </p:animMotion>
                                  </p:childTnLst>
                                </p:cTn>
                              </p:par>
                              <p:par>
                                <p:cTn id="124" presetID="0" presetClass="path" presetSubtype="0" accel="50000" decel="50000" fill="hold" grpId="1" nodeType="withEffect">
                                  <p:stCondLst>
                                    <p:cond delay="0"/>
                                  </p:stCondLst>
                                  <p:childTnLst>
                                    <p:animMotion origin="layout" path="M 0 0 C 0 0 -0.03576 -0.0037 -0.07135 -0.00717 " pathEditMode="relative" ptsTypes="aA">
                                      <p:cBhvr>
                                        <p:cTn id="125" dur="2000" fill="hold"/>
                                        <p:tgtEl>
                                          <p:spTgt spid="37">
                                            <p:txEl>
                                              <p:pRg st="0" end="0"/>
                                            </p:txEl>
                                          </p:spTgt>
                                        </p:tgtEl>
                                        <p:attrNameLst>
                                          <p:attrName>ppt_x</p:attrName>
                                          <p:attrName>ppt_y</p:attrName>
                                        </p:attrNameLst>
                                      </p:cBhvr>
                                    </p:animMotion>
                                  </p:childTnLst>
                                </p:cTn>
                              </p:par>
                              <p:par>
                                <p:cTn id="126" presetID="1" presetClass="exit" presetSubtype="0" fill="hold" grpId="1" nodeType="withEffect">
                                  <p:stCondLst>
                                    <p:cond delay="0"/>
                                  </p:stCondLst>
                                  <p:childTnLst>
                                    <p:set>
                                      <p:cBhvr>
                                        <p:cTn id="127" dur="1" fill="hold">
                                          <p:stCondLst>
                                            <p:cond delay="0"/>
                                          </p:stCondLst>
                                        </p:cTn>
                                        <p:tgtEl>
                                          <p:spTgt spid="32">
                                            <p:txEl>
                                              <p:pRg st="0" end="0"/>
                                            </p:txEl>
                                          </p:spTgt>
                                        </p:tgtEl>
                                        <p:attrNameLst>
                                          <p:attrName>style.visibility</p:attrName>
                                        </p:attrNameLst>
                                      </p:cBhvr>
                                      <p:to>
                                        <p:strVal val="hidden"/>
                                      </p:to>
                                    </p:set>
                                  </p:childTnLst>
                                </p:cTn>
                              </p:par>
                              <p:par>
                                <p:cTn id="128" presetID="10" presetClass="entr" presetSubtype="0" fill="hold" nodeType="withEffect">
                                  <p:stCondLst>
                                    <p:cond delay="0"/>
                                  </p:stCondLst>
                                  <p:childTnLst>
                                    <p:set>
                                      <p:cBhvr>
                                        <p:cTn id="129" dur="1" fill="hold">
                                          <p:stCondLst>
                                            <p:cond delay="0"/>
                                          </p:stCondLst>
                                        </p:cTn>
                                        <p:tgtEl>
                                          <p:spTgt spid="41"/>
                                        </p:tgtEl>
                                        <p:attrNameLst>
                                          <p:attrName>style.visibility</p:attrName>
                                        </p:attrNameLst>
                                      </p:cBhvr>
                                      <p:to>
                                        <p:strVal val="visible"/>
                                      </p:to>
                                    </p:set>
                                    <p:animEffect transition="in" filter="fade">
                                      <p:cBhvr>
                                        <p:cTn id="130" dur="2000"/>
                                        <p:tgtEl>
                                          <p:spTgt spid="41"/>
                                        </p:tgtEl>
                                      </p:cBhvr>
                                    </p:animEffect>
                                  </p:childTnLst>
                                </p:cTn>
                              </p:par>
                              <p:par>
                                <p:cTn id="131" presetID="10" presetClass="entr" presetSubtype="0" fill="hold" nodeType="withEffect">
                                  <p:stCondLst>
                                    <p:cond delay="0"/>
                                  </p:stCondLst>
                                  <p:childTnLst>
                                    <p:set>
                                      <p:cBhvr>
                                        <p:cTn id="132" dur="1" fill="hold">
                                          <p:stCondLst>
                                            <p:cond delay="0"/>
                                          </p:stCondLst>
                                        </p:cTn>
                                        <p:tgtEl>
                                          <p:spTgt spid="40"/>
                                        </p:tgtEl>
                                        <p:attrNameLst>
                                          <p:attrName>style.visibility</p:attrName>
                                        </p:attrNameLst>
                                      </p:cBhvr>
                                      <p:to>
                                        <p:strVal val="visible"/>
                                      </p:to>
                                    </p:set>
                                    <p:animEffect transition="in" filter="fade">
                                      <p:cBhvr>
                                        <p:cTn id="133" dur="2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P spid="6" grpId="0" animBg="1"/>
      <p:bldP spid="7" grpId="0" animBg="1"/>
      <p:bldP spid="11" grpId="0" animBg="1"/>
      <p:bldP spid="14" grpId="0" animBg="1"/>
      <p:bldP spid="15" grpId="0" animBg="1"/>
      <p:bldP spid="16" grpId="0" animBg="1"/>
      <p:bldP spid="17" grpId="0" animBg="1"/>
      <p:bldP spid="22" grpId="0"/>
      <p:bldP spid="22" grpId="1"/>
      <p:bldP spid="23" grpId="0"/>
      <p:bldP spid="24" grpId="0"/>
      <p:bldP spid="24" grpId="1"/>
      <p:bldP spid="25" grpId="0"/>
      <p:bldP spid="25" grpId="1"/>
      <p:bldP spid="29" grpId="0"/>
      <p:bldP spid="30" grpId="0"/>
      <p:bldP spid="26" grpId="0" build="allAtOnce"/>
      <p:bldP spid="31" grpId="0" build="allAtOnce"/>
      <p:bldP spid="32" grpId="0" build="allAtOnce"/>
      <p:bldP spid="32" grpId="1" build="allAtOnce"/>
      <p:bldP spid="34" grpId="0" build="allAtOnce"/>
      <p:bldP spid="37" grpId="0" build="allAtOnce"/>
      <p:bldP spid="37" grpId="1" build="allAtOnce"/>
      <p:bldP spid="38" grpId="0" animBg="1"/>
      <p:bldP spid="38"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h.png"/>
          <p:cNvPicPr>
            <a:picLocks noGrp="1" noChangeAspect="1"/>
          </p:cNvPicPr>
          <p:nvPr>
            <p:ph idx="1"/>
          </p:nvPr>
        </p:nvPicPr>
        <p:blipFill>
          <a:blip r:embed="rId3" cstate="print"/>
          <a:stretch>
            <a:fillRect/>
          </a:stretch>
        </p:blipFill>
        <p:spPr>
          <a:xfrm>
            <a:off x="2357422" y="-29128"/>
            <a:ext cx="1143008" cy="1375840"/>
          </a:xfrm>
        </p:spPr>
      </p:pic>
      <p:pic>
        <p:nvPicPr>
          <p:cNvPr id="5" name="صورة 4" descr="j.png"/>
          <p:cNvPicPr>
            <a:picLocks noChangeAspect="1"/>
          </p:cNvPicPr>
          <p:nvPr/>
        </p:nvPicPr>
        <p:blipFill>
          <a:blip r:embed="rId4" cstate="print"/>
          <a:stretch>
            <a:fillRect/>
          </a:stretch>
        </p:blipFill>
        <p:spPr>
          <a:xfrm>
            <a:off x="4214811" y="2928935"/>
            <a:ext cx="1500198" cy="1185786"/>
          </a:xfrm>
          <a:prstGeom prst="rect">
            <a:avLst/>
          </a:prstGeom>
        </p:spPr>
      </p:pic>
      <p:pic>
        <p:nvPicPr>
          <p:cNvPr id="6" name="صورة 5" descr="jj.png"/>
          <p:cNvPicPr>
            <a:picLocks noChangeAspect="1"/>
          </p:cNvPicPr>
          <p:nvPr/>
        </p:nvPicPr>
        <p:blipFill>
          <a:blip r:embed="rId5" cstate="print"/>
          <a:srcRect b="4755"/>
          <a:stretch>
            <a:fillRect/>
          </a:stretch>
        </p:blipFill>
        <p:spPr>
          <a:xfrm>
            <a:off x="1142976" y="3786190"/>
            <a:ext cx="1357322" cy="1462332"/>
          </a:xfrm>
          <a:prstGeom prst="rect">
            <a:avLst/>
          </a:prstGeom>
        </p:spPr>
      </p:pic>
      <p:pic>
        <p:nvPicPr>
          <p:cNvPr id="7" name="صورة 6" descr="nn.png"/>
          <p:cNvPicPr>
            <a:picLocks noChangeAspect="1"/>
          </p:cNvPicPr>
          <p:nvPr/>
        </p:nvPicPr>
        <p:blipFill>
          <a:blip r:embed="rId6" cstate="print"/>
          <a:stretch>
            <a:fillRect/>
          </a:stretch>
        </p:blipFill>
        <p:spPr>
          <a:xfrm>
            <a:off x="5893819" y="4143380"/>
            <a:ext cx="3250181" cy="1257678"/>
          </a:xfrm>
          <a:prstGeom prst="rect">
            <a:avLst/>
          </a:prstGeom>
        </p:spPr>
      </p:pic>
      <p:pic>
        <p:nvPicPr>
          <p:cNvPr id="8" name="صورة 7" descr="vv.jpg"/>
          <p:cNvPicPr>
            <a:picLocks noChangeAspect="1"/>
          </p:cNvPicPr>
          <p:nvPr/>
        </p:nvPicPr>
        <p:blipFill>
          <a:blip r:embed="rId7" cstate="print"/>
          <a:stretch>
            <a:fillRect/>
          </a:stretch>
        </p:blipFill>
        <p:spPr>
          <a:xfrm>
            <a:off x="4286248" y="4572008"/>
            <a:ext cx="1285884" cy="1164440"/>
          </a:xfrm>
          <a:prstGeom prst="rect">
            <a:avLst/>
          </a:prstGeom>
        </p:spPr>
      </p:pic>
      <p:pic>
        <p:nvPicPr>
          <p:cNvPr id="9" name="صورة 8" descr="g.png"/>
          <p:cNvPicPr>
            <a:picLocks noChangeAspect="1"/>
          </p:cNvPicPr>
          <p:nvPr/>
        </p:nvPicPr>
        <p:blipFill>
          <a:blip r:embed="rId8" cstate="print"/>
          <a:stretch>
            <a:fillRect/>
          </a:stretch>
        </p:blipFill>
        <p:spPr>
          <a:xfrm>
            <a:off x="6539522" y="71414"/>
            <a:ext cx="2318758" cy="1357322"/>
          </a:xfrm>
          <a:prstGeom prst="rect">
            <a:avLst/>
          </a:prstGeom>
        </p:spPr>
      </p:pic>
      <p:sp>
        <p:nvSpPr>
          <p:cNvPr id="10" name="مستطيل 9"/>
          <p:cNvSpPr/>
          <p:nvPr/>
        </p:nvSpPr>
        <p:spPr>
          <a:xfrm>
            <a:off x="6858016" y="1000108"/>
            <a:ext cx="1785950" cy="461665"/>
          </a:xfrm>
          <a:prstGeom prst="rect">
            <a:avLst/>
          </a:prstGeom>
        </p:spPr>
        <p:txBody>
          <a:bodyPr wrap="square">
            <a:spAutoFit/>
          </a:bodyPr>
          <a:lstStyle/>
          <a:p>
            <a:pPr algn="ctr" rtl="0"/>
            <a:r>
              <a:rPr lang="en-US" altLang="en-US" sz="2400" b="1" dirty="0" smtClean="0">
                <a:solidFill>
                  <a:prstClr val="black"/>
                </a:solidFill>
                <a:latin typeface="Times New Roman" panose="02020603050405020304" pitchFamily="18" charset="0"/>
              </a:rPr>
              <a:t>liver</a:t>
            </a:r>
          </a:p>
        </p:txBody>
      </p:sp>
      <p:sp>
        <p:nvSpPr>
          <p:cNvPr id="11" name="مستطيل 10"/>
          <p:cNvSpPr/>
          <p:nvPr/>
        </p:nvSpPr>
        <p:spPr>
          <a:xfrm>
            <a:off x="1214414" y="428604"/>
            <a:ext cx="1214446" cy="461665"/>
          </a:xfrm>
          <a:prstGeom prst="rect">
            <a:avLst/>
          </a:prstGeom>
        </p:spPr>
        <p:txBody>
          <a:bodyPr wrap="square">
            <a:spAutoFit/>
          </a:bodyPr>
          <a:lstStyle/>
          <a:p>
            <a:pPr algn="ctr" rtl="0"/>
            <a:r>
              <a:rPr lang="en-US" altLang="en-US" sz="2400" b="1" dirty="0" smtClean="0">
                <a:solidFill>
                  <a:prstClr val="black"/>
                </a:solidFill>
                <a:latin typeface="Times New Roman" panose="02020603050405020304" pitchFamily="18" charset="0"/>
              </a:rPr>
              <a:t>kidney</a:t>
            </a:r>
          </a:p>
        </p:txBody>
      </p:sp>
      <p:cxnSp>
        <p:nvCxnSpPr>
          <p:cNvPr id="12" name="رابط كسهم مستقيم 11"/>
          <p:cNvCxnSpPr>
            <a:stCxn id="4" idx="2"/>
          </p:cNvCxnSpPr>
          <p:nvPr/>
        </p:nvCxnSpPr>
        <p:spPr>
          <a:xfrm rot="5400000">
            <a:off x="2709319" y="1566319"/>
            <a:ext cx="439214" cy="158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رابط كسهم مستقيم 16"/>
          <p:cNvCxnSpPr/>
          <p:nvPr/>
        </p:nvCxnSpPr>
        <p:spPr>
          <a:xfrm>
            <a:off x="3428992" y="2071678"/>
            <a:ext cx="1500198" cy="158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مستطيل 20"/>
          <p:cNvSpPr/>
          <p:nvPr/>
        </p:nvSpPr>
        <p:spPr>
          <a:xfrm>
            <a:off x="2357422" y="1785926"/>
            <a:ext cx="1214446" cy="461665"/>
          </a:xfrm>
          <a:prstGeom prst="rect">
            <a:avLst/>
          </a:prstGeom>
        </p:spPr>
        <p:txBody>
          <a:bodyPr wrap="square">
            <a:spAutoFit/>
          </a:bodyPr>
          <a:lstStyle/>
          <a:p>
            <a:pPr algn="ctr" rtl="0"/>
            <a:r>
              <a:rPr lang="en-US" altLang="en-US" sz="2400" b="1" dirty="0" err="1" smtClean="0">
                <a:solidFill>
                  <a:prstClr val="black"/>
                </a:solidFill>
                <a:latin typeface="Times New Roman" panose="02020603050405020304" pitchFamily="18" charset="0"/>
              </a:rPr>
              <a:t>Renin</a:t>
            </a:r>
            <a:endParaRPr lang="en-US" altLang="en-US" sz="2400" b="1" dirty="0" smtClean="0">
              <a:solidFill>
                <a:prstClr val="black"/>
              </a:solidFill>
              <a:latin typeface="Times New Roman" panose="02020603050405020304" pitchFamily="18" charset="0"/>
            </a:endParaRPr>
          </a:p>
        </p:txBody>
      </p:sp>
      <p:cxnSp>
        <p:nvCxnSpPr>
          <p:cNvPr id="22" name="رابط كسهم مستقيم 21"/>
          <p:cNvCxnSpPr/>
          <p:nvPr/>
        </p:nvCxnSpPr>
        <p:spPr>
          <a:xfrm rot="10800000" flipV="1">
            <a:off x="5642776" y="998521"/>
            <a:ext cx="786612" cy="1587"/>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رابط كسهم مستقيم 24"/>
          <p:cNvCxnSpPr/>
          <p:nvPr/>
        </p:nvCxnSpPr>
        <p:spPr>
          <a:xfrm rot="5400000">
            <a:off x="4322761" y="1893083"/>
            <a:ext cx="1356528" cy="794"/>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مستطيل 26"/>
          <p:cNvSpPr/>
          <p:nvPr/>
        </p:nvSpPr>
        <p:spPr>
          <a:xfrm>
            <a:off x="3786182" y="714356"/>
            <a:ext cx="2000264" cy="400110"/>
          </a:xfrm>
          <a:prstGeom prst="rect">
            <a:avLst/>
          </a:prstGeom>
        </p:spPr>
        <p:txBody>
          <a:bodyPr wrap="square">
            <a:spAutoFit/>
          </a:bodyPr>
          <a:lstStyle/>
          <a:p>
            <a:pPr algn="ctr" rtl="0"/>
            <a:r>
              <a:rPr lang="en-US" altLang="en-US" sz="2000" b="1" dirty="0" err="1" smtClean="0">
                <a:solidFill>
                  <a:prstClr val="black"/>
                </a:solidFill>
                <a:latin typeface="Times New Roman" panose="02020603050405020304" pitchFamily="18" charset="0"/>
              </a:rPr>
              <a:t>angiotensinogen</a:t>
            </a:r>
            <a:endParaRPr lang="en-US" altLang="en-US" sz="2000" b="1" dirty="0" smtClean="0">
              <a:solidFill>
                <a:prstClr val="black"/>
              </a:solidFill>
              <a:latin typeface="Times New Roman" panose="02020603050405020304" pitchFamily="18" charset="0"/>
            </a:endParaRPr>
          </a:p>
        </p:txBody>
      </p:sp>
      <p:sp>
        <p:nvSpPr>
          <p:cNvPr id="28" name="مستطيل 27"/>
          <p:cNvSpPr/>
          <p:nvPr/>
        </p:nvSpPr>
        <p:spPr>
          <a:xfrm>
            <a:off x="4000496" y="2643182"/>
            <a:ext cx="2000264" cy="400110"/>
          </a:xfrm>
          <a:prstGeom prst="rect">
            <a:avLst/>
          </a:prstGeom>
        </p:spPr>
        <p:txBody>
          <a:bodyPr wrap="square">
            <a:spAutoFit/>
          </a:bodyPr>
          <a:lstStyle/>
          <a:p>
            <a:pPr algn="ctr" rtl="0"/>
            <a:r>
              <a:rPr lang="en-US" altLang="en-US" sz="2000" b="1" dirty="0" err="1" smtClean="0">
                <a:solidFill>
                  <a:prstClr val="black"/>
                </a:solidFill>
                <a:latin typeface="Times New Roman" panose="02020603050405020304" pitchFamily="18" charset="0"/>
              </a:rPr>
              <a:t>Angiotensin</a:t>
            </a:r>
            <a:r>
              <a:rPr lang="en-US" altLang="en-US" sz="2000" b="1" dirty="0" smtClean="0">
                <a:solidFill>
                  <a:prstClr val="black"/>
                </a:solidFill>
                <a:latin typeface="Times New Roman" panose="02020603050405020304" pitchFamily="18" charset="0"/>
              </a:rPr>
              <a:t> I</a:t>
            </a:r>
          </a:p>
        </p:txBody>
      </p:sp>
      <p:sp>
        <p:nvSpPr>
          <p:cNvPr id="35" name="مستطيل 34"/>
          <p:cNvSpPr/>
          <p:nvPr/>
        </p:nvSpPr>
        <p:spPr>
          <a:xfrm>
            <a:off x="5572132" y="3286124"/>
            <a:ext cx="1143008" cy="523220"/>
          </a:xfrm>
          <a:prstGeom prst="rect">
            <a:avLst/>
          </a:prstGeom>
        </p:spPr>
        <p:txBody>
          <a:bodyPr wrap="square">
            <a:spAutoFit/>
          </a:bodyPr>
          <a:lstStyle/>
          <a:p>
            <a:pPr algn="ctr" rtl="0"/>
            <a:r>
              <a:rPr lang="en-US" altLang="en-US" sz="2800" b="1" dirty="0" smtClean="0">
                <a:solidFill>
                  <a:prstClr val="black"/>
                </a:solidFill>
                <a:latin typeface="Times New Roman" panose="02020603050405020304" pitchFamily="18" charset="0"/>
              </a:rPr>
              <a:t>ACE</a:t>
            </a:r>
          </a:p>
        </p:txBody>
      </p:sp>
      <p:cxnSp>
        <p:nvCxnSpPr>
          <p:cNvPr id="36" name="رابط كسهم مستقيم 35"/>
          <p:cNvCxnSpPr/>
          <p:nvPr/>
        </p:nvCxnSpPr>
        <p:spPr>
          <a:xfrm rot="5400000">
            <a:off x="4750992" y="4393810"/>
            <a:ext cx="499272" cy="158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رابط كسهم مستقيم 39"/>
          <p:cNvCxnSpPr/>
          <p:nvPr/>
        </p:nvCxnSpPr>
        <p:spPr>
          <a:xfrm rot="10800000" flipV="1">
            <a:off x="2571736" y="4143380"/>
            <a:ext cx="2001852" cy="78581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رابط كسهم مستقيم 40"/>
          <p:cNvCxnSpPr/>
          <p:nvPr/>
        </p:nvCxnSpPr>
        <p:spPr>
          <a:xfrm>
            <a:off x="5286380" y="4143380"/>
            <a:ext cx="1143008" cy="215902"/>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مستطيل 43"/>
          <p:cNvSpPr/>
          <p:nvPr/>
        </p:nvSpPr>
        <p:spPr>
          <a:xfrm>
            <a:off x="285720" y="5500702"/>
            <a:ext cx="2928958" cy="400110"/>
          </a:xfrm>
          <a:prstGeom prst="rect">
            <a:avLst/>
          </a:prstGeom>
        </p:spPr>
        <p:txBody>
          <a:bodyPr wrap="square">
            <a:spAutoFit/>
          </a:bodyPr>
          <a:lstStyle/>
          <a:p>
            <a:pPr algn="ctr" rtl="0"/>
            <a:r>
              <a:rPr lang="en-US" altLang="en-US" sz="2000" b="1" dirty="0" smtClean="0">
                <a:solidFill>
                  <a:prstClr val="black"/>
                </a:solidFill>
                <a:latin typeface="Times New Roman" panose="02020603050405020304" pitchFamily="18" charset="0"/>
              </a:rPr>
              <a:t>Vasoconstriction</a:t>
            </a:r>
          </a:p>
        </p:txBody>
      </p:sp>
      <p:sp>
        <p:nvSpPr>
          <p:cNvPr id="45" name="مستطيل 44"/>
          <p:cNvSpPr/>
          <p:nvPr/>
        </p:nvSpPr>
        <p:spPr>
          <a:xfrm>
            <a:off x="2428860" y="5500702"/>
            <a:ext cx="4214842" cy="400110"/>
          </a:xfrm>
          <a:prstGeom prst="rect">
            <a:avLst/>
          </a:prstGeom>
        </p:spPr>
        <p:txBody>
          <a:bodyPr wrap="square">
            <a:spAutoFit/>
          </a:bodyPr>
          <a:lstStyle/>
          <a:p>
            <a:pPr algn="ctr" rtl="0"/>
            <a:r>
              <a:rPr lang="en-US" altLang="en-US" sz="2000" b="1" dirty="0" err="1" smtClean="0">
                <a:solidFill>
                  <a:prstClr val="black"/>
                </a:solidFill>
                <a:latin typeface="Times New Roman" panose="02020603050405020304" pitchFamily="18" charset="0"/>
              </a:rPr>
              <a:t>Stim</a:t>
            </a:r>
            <a:r>
              <a:rPr lang="en-US" altLang="en-US" sz="2000" b="1" dirty="0" smtClean="0">
                <a:solidFill>
                  <a:prstClr val="black"/>
                </a:solidFill>
                <a:latin typeface="Times New Roman" panose="02020603050405020304" pitchFamily="18" charset="0"/>
              </a:rPr>
              <a:t>. thirst center + Vasopressin</a:t>
            </a:r>
          </a:p>
        </p:txBody>
      </p:sp>
      <p:sp>
        <p:nvSpPr>
          <p:cNvPr id="46" name="مستطيل 45"/>
          <p:cNvSpPr/>
          <p:nvPr/>
        </p:nvSpPr>
        <p:spPr>
          <a:xfrm>
            <a:off x="6215042" y="5357826"/>
            <a:ext cx="2928958" cy="400110"/>
          </a:xfrm>
          <a:prstGeom prst="rect">
            <a:avLst/>
          </a:prstGeom>
        </p:spPr>
        <p:txBody>
          <a:bodyPr wrap="square">
            <a:spAutoFit/>
          </a:bodyPr>
          <a:lstStyle/>
          <a:p>
            <a:pPr algn="ctr" rtl="0"/>
            <a:r>
              <a:rPr lang="en-US" altLang="en-US" sz="2000" b="1" dirty="0" smtClean="0">
                <a:solidFill>
                  <a:prstClr val="black"/>
                </a:solidFill>
                <a:latin typeface="Times New Roman" panose="02020603050405020304" pitchFamily="18" charset="0"/>
              </a:rPr>
              <a:t>↑ Na and water </a:t>
            </a:r>
            <a:r>
              <a:rPr lang="en-US" altLang="en-US" sz="2000" b="1" dirty="0" err="1" smtClean="0">
                <a:solidFill>
                  <a:prstClr val="black"/>
                </a:solidFill>
                <a:latin typeface="Times New Roman" panose="02020603050405020304" pitchFamily="18" charset="0"/>
              </a:rPr>
              <a:t>reabsor</a:t>
            </a:r>
            <a:r>
              <a:rPr lang="en-US" altLang="en-US" sz="2000" b="1" dirty="0" smtClean="0">
                <a:solidFill>
                  <a:prstClr val="black"/>
                </a:solidFill>
                <a:latin typeface="Times New Roman" panose="02020603050405020304" pitchFamily="18" charset="0"/>
              </a:rPr>
              <a:t>.</a:t>
            </a:r>
          </a:p>
        </p:txBody>
      </p:sp>
      <p:sp>
        <p:nvSpPr>
          <p:cNvPr id="49" name="مستطيل 48"/>
          <p:cNvSpPr/>
          <p:nvPr/>
        </p:nvSpPr>
        <p:spPr>
          <a:xfrm>
            <a:off x="6215042" y="6072206"/>
            <a:ext cx="2928958" cy="400110"/>
          </a:xfrm>
          <a:prstGeom prst="rect">
            <a:avLst/>
          </a:prstGeom>
        </p:spPr>
        <p:txBody>
          <a:bodyPr wrap="square">
            <a:spAutoFit/>
          </a:bodyPr>
          <a:lstStyle/>
          <a:p>
            <a:pPr algn="ctr" rtl="0"/>
            <a:r>
              <a:rPr lang="en-US" altLang="en-US" sz="2000" b="1" dirty="0" smtClean="0">
                <a:solidFill>
                  <a:prstClr val="black"/>
                </a:solidFill>
                <a:latin typeface="Times New Roman" panose="02020603050405020304" pitchFamily="18" charset="0"/>
              </a:rPr>
              <a:t>↑ blood volume</a:t>
            </a:r>
          </a:p>
        </p:txBody>
      </p:sp>
      <p:cxnSp>
        <p:nvCxnSpPr>
          <p:cNvPr id="50" name="رابط كسهم مستقيم 49"/>
          <p:cNvCxnSpPr/>
          <p:nvPr/>
        </p:nvCxnSpPr>
        <p:spPr>
          <a:xfrm rot="5400000">
            <a:off x="7679155" y="5964652"/>
            <a:ext cx="499272" cy="158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مستطيل 50"/>
          <p:cNvSpPr/>
          <p:nvPr/>
        </p:nvSpPr>
        <p:spPr>
          <a:xfrm>
            <a:off x="3500430" y="6286520"/>
            <a:ext cx="2928958" cy="523220"/>
          </a:xfrm>
          <a:prstGeom prst="rect">
            <a:avLst/>
          </a:prstGeom>
          <a:solidFill>
            <a:srgbClr val="FF0000"/>
          </a:solidFill>
        </p:spPr>
        <p:txBody>
          <a:bodyPr wrap="square">
            <a:spAutoFit/>
          </a:bodyPr>
          <a:lstStyle/>
          <a:p>
            <a:pPr algn="ctr" rtl="0"/>
            <a:r>
              <a:rPr lang="en-US" altLang="en-US" sz="2800" b="1" dirty="0" smtClean="0">
                <a:solidFill>
                  <a:schemeClr val="bg1"/>
                </a:solidFill>
                <a:latin typeface="Times New Roman" panose="02020603050405020304" pitchFamily="18" charset="0"/>
              </a:rPr>
              <a:t>↑ BP</a:t>
            </a:r>
          </a:p>
        </p:txBody>
      </p:sp>
      <p:cxnSp>
        <p:nvCxnSpPr>
          <p:cNvPr id="52" name="رابط كسهم مستقيم 51"/>
          <p:cNvCxnSpPr/>
          <p:nvPr/>
        </p:nvCxnSpPr>
        <p:spPr>
          <a:xfrm>
            <a:off x="1928794" y="6000768"/>
            <a:ext cx="1214446" cy="42862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رابط كسهم مستقيم 53"/>
          <p:cNvCxnSpPr>
            <a:stCxn id="49" idx="2"/>
          </p:cNvCxnSpPr>
          <p:nvPr/>
        </p:nvCxnSpPr>
        <p:spPr>
          <a:xfrm rot="5400000">
            <a:off x="6933039" y="5897228"/>
            <a:ext cx="171394" cy="1321571"/>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6" name="رابط كسهم مستقيم 55"/>
          <p:cNvCxnSpPr/>
          <p:nvPr/>
        </p:nvCxnSpPr>
        <p:spPr>
          <a:xfrm rot="5400000">
            <a:off x="4680348" y="6107528"/>
            <a:ext cx="499272" cy="158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xEl>
                                              <p:pRg st="0" end="0"/>
                                            </p:txEl>
                                          </p:spTgt>
                                        </p:tgtEl>
                                        <p:attrNameLst>
                                          <p:attrName>style.visibility</p:attrName>
                                        </p:attrNameLst>
                                      </p:cBhvr>
                                      <p:to>
                                        <p:strVal val="visible"/>
                                      </p:to>
                                    </p:set>
                                    <p:animEffect transition="in" filter="fade">
                                      <p:cBhvr>
                                        <p:cTn id="10" dur="2000"/>
                                        <p:tgtEl>
                                          <p:spTgt spid="1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up)">
                                      <p:cBhvr>
                                        <p:cTn id="15" dur="500"/>
                                        <p:tgtEl>
                                          <p:spTgt spid="12"/>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21">
                                            <p:txEl>
                                              <p:pRg st="0" end="0"/>
                                            </p:txEl>
                                          </p:spTgt>
                                        </p:tgtEl>
                                        <p:attrNameLst>
                                          <p:attrName>style.visibility</p:attrName>
                                        </p:attrNameLst>
                                      </p:cBhvr>
                                      <p:to>
                                        <p:strVal val="visible"/>
                                      </p:to>
                                    </p:set>
                                    <p:animEffect transition="in" filter="fade">
                                      <p:cBhvr>
                                        <p:cTn id="19" dur="2000"/>
                                        <p:tgtEl>
                                          <p:spTgt spid="21">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2000"/>
                                        <p:tgtEl>
                                          <p:spTgt spid="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fade">
                                      <p:cBhvr>
                                        <p:cTn id="27" dur="20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right)">
                                      <p:cBhvr>
                                        <p:cTn id="32" dur="500"/>
                                        <p:tgtEl>
                                          <p:spTgt spid="22"/>
                                        </p:tgtEl>
                                      </p:cBhvr>
                                    </p:animEffec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27">
                                            <p:txEl>
                                              <p:pRg st="0" end="0"/>
                                            </p:txEl>
                                          </p:spTgt>
                                        </p:tgtEl>
                                        <p:attrNameLst>
                                          <p:attrName>style.visibility</p:attrName>
                                        </p:attrNameLst>
                                      </p:cBhvr>
                                      <p:to>
                                        <p:strVal val="visible"/>
                                      </p:to>
                                    </p:set>
                                    <p:animEffect transition="in" filter="fade">
                                      <p:cBhvr>
                                        <p:cTn id="36" dur="2000"/>
                                        <p:tgtEl>
                                          <p:spTgt spid="27">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left)">
                                      <p:cBhvr>
                                        <p:cTn id="41" dur="500"/>
                                        <p:tgtEl>
                                          <p:spTgt spid="17"/>
                                        </p:tgtEl>
                                      </p:cBhvr>
                                    </p:animEffect>
                                  </p:childTnLst>
                                </p:cTn>
                              </p:par>
                              <p:par>
                                <p:cTn id="42" presetID="22" presetClass="entr" presetSubtype="1" fill="hold" nodeType="withEffect">
                                  <p:stCondLst>
                                    <p:cond delay="0"/>
                                  </p:stCondLst>
                                  <p:childTnLst>
                                    <p:set>
                                      <p:cBhvr>
                                        <p:cTn id="43" dur="1" fill="hold">
                                          <p:stCondLst>
                                            <p:cond delay="0"/>
                                          </p:stCondLst>
                                        </p:cTn>
                                        <p:tgtEl>
                                          <p:spTgt spid="25"/>
                                        </p:tgtEl>
                                        <p:attrNameLst>
                                          <p:attrName>style.visibility</p:attrName>
                                        </p:attrNameLst>
                                      </p:cBhvr>
                                      <p:to>
                                        <p:strVal val="visible"/>
                                      </p:to>
                                    </p:set>
                                    <p:animEffect transition="in" filter="wipe(up)">
                                      <p:cBhvr>
                                        <p:cTn id="44" dur="500"/>
                                        <p:tgtEl>
                                          <p:spTgt spid="25"/>
                                        </p:tgtEl>
                                      </p:cBhvr>
                                    </p:animEffect>
                                  </p:childTnLst>
                                </p:cTn>
                              </p:par>
                            </p:childTnLst>
                          </p:cTn>
                        </p:par>
                        <p:par>
                          <p:cTn id="45" fill="hold">
                            <p:stCondLst>
                              <p:cond delay="500"/>
                            </p:stCondLst>
                            <p:childTnLst>
                              <p:par>
                                <p:cTn id="46" presetID="10" presetClass="entr" presetSubtype="0" fill="hold" grpId="0" nodeType="afterEffect">
                                  <p:stCondLst>
                                    <p:cond delay="0"/>
                                  </p:stCondLst>
                                  <p:childTnLst>
                                    <p:set>
                                      <p:cBhvr>
                                        <p:cTn id="47" dur="1" fill="hold">
                                          <p:stCondLst>
                                            <p:cond delay="0"/>
                                          </p:stCondLst>
                                        </p:cTn>
                                        <p:tgtEl>
                                          <p:spTgt spid="28">
                                            <p:txEl>
                                              <p:pRg st="0" end="0"/>
                                            </p:txEl>
                                          </p:spTgt>
                                        </p:tgtEl>
                                        <p:attrNameLst>
                                          <p:attrName>style.visibility</p:attrName>
                                        </p:attrNameLst>
                                      </p:cBhvr>
                                      <p:to>
                                        <p:strVal val="visible"/>
                                      </p:to>
                                    </p:set>
                                    <p:animEffect transition="in" filter="fade">
                                      <p:cBhvr>
                                        <p:cTn id="48" dur="2000"/>
                                        <p:tgtEl>
                                          <p:spTgt spid="28">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2000"/>
                                        <p:tgtEl>
                                          <p:spTgt spid="5"/>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5">
                                            <p:txEl>
                                              <p:pRg st="0" end="0"/>
                                            </p:txEl>
                                          </p:spTgt>
                                        </p:tgtEl>
                                        <p:attrNameLst>
                                          <p:attrName>style.visibility</p:attrName>
                                        </p:attrNameLst>
                                      </p:cBhvr>
                                      <p:to>
                                        <p:strVal val="visible"/>
                                      </p:to>
                                    </p:set>
                                    <p:animEffect transition="in" filter="fade">
                                      <p:cBhvr>
                                        <p:cTn id="58" dur="2000"/>
                                        <p:tgtEl>
                                          <p:spTgt spid="35">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nodeType="click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wipe(up)">
                                      <p:cBhvr>
                                        <p:cTn id="63" dur="500"/>
                                        <p:tgtEl>
                                          <p:spTgt spid="40"/>
                                        </p:tgtEl>
                                      </p:cBhvr>
                                    </p:animEffect>
                                  </p:childTnLst>
                                </p:cTn>
                              </p:par>
                            </p:childTnLst>
                          </p:cTn>
                        </p:par>
                        <p:par>
                          <p:cTn id="64" fill="hold">
                            <p:stCondLst>
                              <p:cond delay="500"/>
                            </p:stCondLst>
                            <p:childTnLst>
                              <p:par>
                                <p:cTn id="65" presetID="10" presetClass="entr" presetSubtype="0" fill="hold" nodeType="after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fade">
                                      <p:cBhvr>
                                        <p:cTn id="67" dur="2000"/>
                                        <p:tgtEl>
                                          <p:spTgt spid="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44">
                                            <p:txEl>
                                              <p:pRg st="0" end="0"/>
                                            </p:txEl>
                                          </p:spTgt>
                                        </p:tgtEl>
                                        <p:attrNameLst>
                                          <p:attrName>style.visibility</p:attrName>
                                        </p:attrNameLst>
                                      </p:cBhvr>
                                      <p:to>
                                        <p:strVal val="visible"/>
                                      </p:to>
                                    </p:set>
                                    <p:animEffect transition="in" filter="fade">
                                      <p:cBhvr>
                                        <p:cTn id="72" dur="2000"/>
                                        <p:tgtEl>
                                          <p:spTgt spid="44">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fade">
                                      <p:cBhvr>
                                        <p:cTn id="77" dur="2000"/>
                                        <p:tgtEl>
                                          <p:spTgt spid="41"/>
                                        </p:tgtEl>
                                      </p:cBhvr>
                                    </p:animEffect>
                                  </p:childTnLst>
                                </p:cTn>
                              </p:par>
                              <p:par>
                                <p:cTn id="78" presetID="10" presetClass="entr" presetSubtype="0" fill="hold" nodeType="withEffect">
                                  <p:stCondLst>
                                    <p:cond delay="0"/>
                                  </p:stCondLst>
                                  <p:childTnLst>
                                    <p:set>
                                      <p:cBhvr>
                                        <p:cTn id="79" dur="1" fill="hold">
                                          <p:stCondLst>
                                            <p:cond delay="0"/>
                                          </p:stCondLst>
                                        </p:cTn>
                                        <p:tgtEl>
                                          <p:spTgt spid="7"/>
                                        </p:tgtEl>
                                        <p:attrNameLst>
                                          <p:attrName>style.visibility</p:attrName>
                                        </p:attrNameLst>
                                      </p:cBhvr>
                                      <p:to>
                                        <p:strVal val="visible"/>
                                      </p:to>
                                    </p:set>
                                    <p:animEffect transition="in" filter="fade">
                                      <p:cBhvr>
                                        <p:cTn id="80" dur="2000"/>
                                        <p:tgtEl>
                                          <p:spTgt spid="7"/>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46">
                                            <p:txEl>
                                              <p:pRg st="0" end="0"/>
                                            </p:txEl>
                                          </p:spTgt>
                                        </p:tgtEl>
                                        <p:attrNameLst>
                                          <p:attrName>style.visibility</p:attrName>
                                        </p:attrNameLst>
                                      </p:cBhvr>
                                      <p:to>
                                        <p:strVal val="visible"/>
                                      </p:to>
                                    </p:set>
                                    <p:animEffect transition="in" filter="fade">
                                      <p:cBhvr>
                                        <p:cTn id="85" dur="2000"/>
                                        <p:tgtEl>
                                          <p:spTgt spid="46">
                                            <p:txEl>
                                              <p:pRg st="0" end="0"/>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1" fill="hold" nodeType="clickEffect">
                                  <p:stCondLst>
                                    <p:cond delay="0"/>
                                  </p:stCondLst>
                                  <p:childTnLst>
                                    <p:set>
                                      <p:cBhvr>
                                        <p:cTn id="89" dur="1" fill="hold">
                                          <p:stCondLst>
                                            <p:cond delay="0"/>
                                          </p:stCondLst>
                                        </p:cTn>
                                        <p:tgtEl>
                                          <p:spTgt spid="50"/>
                                        </p:tgtEl>
                                        <p:attrNameLst>
                                          <p:attrName>style.visibility</p:attrName>
                                        </p:attrNameLst>
                                      </p:cBhvr>
                                      <p:to>
                                        <p:strVal val="visible"/>
                                      </p:to>
                                    </p:set>
                                    <p:animEffect transition="in" filter="wipe(up)">
                                      <p:cBhvr>
                                        <p:cTn id="90" dur="500"/>
                                        <p:tgtEl>
                                          <p:spTgt spid="50"/>
                                        </p:tgtEl>
                                      </p:cBhvr>
                                    </p:animEffect>
                                  </p:childTnLst>
                                </p:cTn>
                              </p:par>
                            </p:childTnLst>
                          </p:cTn>
                        </p:par>
                        <p:par>
                          <p:cTn id="91" fill="hold">
                            <p:stCondLst>
                              <p:cond delay="500"/>
                            </p:stCondLst>
                            <p:childTnLst>
                              <p:par>
                                <p:cTn id="92" presetID="10" presetClass="entr" presetSubtype="0" fill="hold" grpId="0" nodeType="afterEffect">
                                  <p:stCondLst>
                                    <p:cond delay="0"/>
                                  </p:stCondLst>
                                  <p:childTnLst>
                                    <p:set>
                                      <p:cBhvr>
                                        <p:cTn id="93" dur="1" fill="hold">
                                          <p:stCondLst>
                                            <p:cond delay="0"/>
                                          </p:stCondLst>
                                        </p:cTn>
                                        <p:tgtEl>
                                          <p:spTgt spid="49">
                                            <p:txEl>
                                              <p:pRg st="0" end="0"/>
                                            </p:txEl>
                                          </p:spTgt>
                                        </p:tgtEl>
                                        <p:attrNameLst>
                                          <p:attrName>style.visibility</p:attrName>
                                        </p:attrNameLst>
                                      </p:cBhvr>
                                      <p:to>
                                        <p:strVal val="visible"/>
                                      </p:to>
                                    </p:set>
                                    <p:animEffect transition="in" filter="fade">
                                      <p:cBhvr>
                                        <p:cTn id="94" dur="2000"/>
                                        <p:tgtEl>
                                          <p:spTgt spid="49">
                                            <p:txEl>
                                              <p:pRg st="0" end="0"/>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1" fill="hold" nodeType="clickEffect">
                                  <p:stCondLst>
                                    <p:cond delay="0"/>
                                  </p:stCondLst>
                                  <p:childTnLst>
                                    <p:set>
                                      <p:cBhvr>
                                        <p:cTn id="98" dur="1" fill="hold">
                                          <p:stCondLst>
                                            <p:cond delay="0"/>
                                          </p:stCondLst>
                                        </p:cTn>
                                        <p:tgtEl>
                                          <p:spTgt spid="36"/>
                                        </p:tgtEl>
                                        <p:attrNameLst>
                                          <p:attrName>style.visibility</p:attrName>
                                        </p:attrNameLst>
                                      </p:cBhvr>
                                      <p:to>
                                        <p:strVal val="visible"/>
                                      </p:to>
                                    </p:set>
                                    <p:animEffect transition="in" filter="wipe(up)">
                                      <p:cBhvr>
                                        <p:cTn id="99" dur="500"/>
                                        <p:tgtEl>
                                          <p:spTgt spid="36"/>
                                        </p:tgtEl>
                                      </p:cBhvr>
                                    </p:animEffect>
                                  </p:childTnLst>
                                </p:cTn>
                              </p:par>
                            </p:childTnLst>
                          </p:cTn>
                        </p:par>
                        <p:par>
                          <p:cTn id="100" fill="hold">
                            <p:stCondLst>
                              <p:cond delay="500"/>
                            </p:stCondLst>
                            <p:childTnLst>
                              <p:par>
                                <p:cTn id="101" presetID="10" presetClass="entr" presetSubtype="0" fill="hold" nodeType="afterEffect">
                                  <p:stCondLst>
                                    <p:cond delay="0"/>
                                  </p:stCondLst>
                                  <p:childTnLst>
                                    <p:set>
                                      <p:cBhvr>
                                        <p:cTn id="102" dur="1" fill="hold">
                                          <p:stCondLst>
                                            <p:cond delay="0"/>
                                          </p:stCondLst>
                                        </p:cTn>
                                        <p:tgtEl>
                                          <p:spTgt spid="8"/>
                                        </p:tgtEl>
                                        <p:attrNameLst>
                                          <p:attrName>style.visibility</p:attrName>
                                        </p:attrNameLst>
                                      </p:cBhvr>
                                      <p:to>
                                        <p:strVal val="visible"/>
                                      </p:to>
                                    </p:set>
                                    <p:animEffect transition="in" filter="fade">
                                      <p:cBhvr>
                                        <p:cTn id="103" dur="2000"/>
                                        <p:tgtEl>
                                          <p:spTgt spid="8"/>
                                        </p:tgtEl>
                                      </p:cBhvr>
                                    </p:animEffec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45">
                                            <p:txEl>
                                              <p:pRg st="0" end="0"/>
                                            </p:txEl>
                                          </p:spTgt>
                                        </p:tgtEl>
                                        <p:attrNameLst>
                                          <p:attrName>style.visibility</p:attrName>
                                        </p:attrNameLst>
                                      </p:cBhvr>
                                      <p:to>
                                        <p:strVal val="visible"/>
                                      </p:to>
                                    </p:set>
                                    <p:animEffect transition="in" filter="fade">
                                      <p:cBhvr>
                                        <p:cTn id="108" dur="2000"/>
                                        <p:tgtEl>
                                          <p:spTgt spid="45">
                                            <p:txEl>
                                              <p:pRg st="0" end="0"/>
                                            </p:txEl>
                                          </p:spTgt>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1" fill="hold" nodeType="clickEffect">
                                  <p:stCondLst>
                                    <p:cond delay="0"/>
                                  </p:stCondLst>
                                  <p:childTnLst>
                                    <p:set>
                                      <p:cBhvr>
                                        <p:cTn id="112" dur="1" fill="hold">
                                          <p:stCondLst>
                                            <p:cond delay="0"/>
                                          </p:stCondLst>
                                        </p:cTn>
                                        <p:tgtEl>
                                          <p:spTgt spid="52"/>
                                        </p:tgtEl>
                                        <p:attrNameLst>
                                          <p:attrName>style.visibility</p:attrName>
                                        </p:attrNameLst>
                                      </p:cBhvr>
                                      <p:to>
                                        <p:strVal val="visible"/>
                                      </p:to>
                                    </p:set>
                                    <p:animEffect transition="in" filter="wipe(up)">
                                      <p:cBhvr>
                                        <p:cTn id="113" dur="500"/>
                                        <p:tgtEl>
                                          <p:spTgt spid="52"/>
                                        </p:tgtEl>
                                      </p:cBhvr>
                                    </p:animEffect>
                                  </p:childTnLst>
                                </p:cTn>
                              </p:par>
                              <p:par>
                                <p:cTn id="114" presetID="22" presetClass="entr" presetSubtype="1" fill="hold" nodeType="withEffect">
                                  <p:stCondLst>
                                    <p:cond delay="0"/>
                                  </p:stCondLst>
                                  <p:childTnLst>
                                    <p:set>
                                      <p:cBhvr>
                                        <p:cTn id="115" dur="1" fill="hold">
                                          <p:stCondLst>
                                            <p:cond delay="0"/>
                                          </p:stCondLst>
                                        </p:cTn>
                                        <p:tgtEl>
                                          <p:spTgt spid="56"/>
                                        </p:tgtEl>
                                        <p:attrNameLst>
                                          <p:attrName>style.visibility</p:attrName>
                                        </p:attrNameLst>
                                      </p:cBhvr>
                                      <p:to>
                                        <p:strVal val="visible"/>
                                      </p:to>
                                    </p:set>
                                    <p:animEffect transition="in" filter="wipe(up)">
                                      <p:cBhvr>
                                        <p:cTn id="116" dur="500"/>
                                        <p:tgtEl>
                                          <p:spTgt spid="56"/>
                                        </p:tgtEl>
                                      </p:cBhvr>
                                    </p:animEffect>
                                  </p:childTnLst>
                                </p:cTn>
                              </p:par>
                              <p:par>
                                <p:cTn id="117" presetID="22" presetClass="entr" presetSubtype="1" fill="hold" nodeType="withEffect">
                                  <p:stCondLst>
                                    <p:cond delay="0"/>
                                  </p:stCondLst>
                                  <p:childTnLst>
                                    <p:set>
                                      <p:cBhvr>
                                        <p:cTn id="118" dur="1" fill="hold">
                                          <p:stCondLst>
                                            <p:cond delay="0"/>
                                          </p:stCondLst>
                                        </p:cTn>
                                        <p:tgtEl>
                                          <p:spTgt spid="54"/>
                                        </p:tgtEl>
                                        <p:attrNameLst>
                                          <p:attrName>style.visibility</p:attrName>
                                        </p:attrNameLst>
                                      </p:cBhvr>
                                      <p:to>
                                        <p:strVal val="visible"/>
                                      </p:to>
                                    </p:set>
                                    <p:animEffect transition="in" filter="wipe(up)">
                                      <p:cBhvr>
                                        <p:cTn id="119" dur="500"/>
                                        <p:tgtEl>
                                          <p:spTgt spid="54"/>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51">
                                            <p:bg/>
                                          </p:spTgt>
                                        </p:tgtEl>
                                        <p:attrNameLst>
                                          <p:attrName>style.visibility</p:attrName>
                                        </p:attrNameLst>
                                      </p:cBhvr>
                                      <p:to>
                                        <p:strVal val="visible"/>
                                      </p:to>
                                    </p:set>
                                    <p:animEffect transition="in" filter="fade">
                                      <p:cBhvr>
                                        <p:cTn id="124" dur="2000"/>
                                        <p:tgtEl>
                                          <p:spTgt spid="51">
                                            <p:bg/>
                                          </p:spTgt>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51">
                                            <p:txEl>
                                              <p:pRg st="0" end="0"/>
                                            </p:txEl>
                                          </p:spTgt>
                                        </p:tgtEl>
                                        <p:attrNameLst>
                                          <p:attrName>style.visibility</p:attrName>
                                        </p:attrNameLst>
                                      </p:cBhvr>
                                      <p:to>
                                        <p:strVal val="visible"/>
                                      </p:to>
                                    </p:set>
                                    <p:animEffect transition="in" filter="fade">
                                      <p:cBhvr>
                                        <p:cTn id="127" dur="2000"/>
                                        <p:tgtEl>
                                          <p:spTgt spid="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p:bldP spid="11" grpId="0" build="allAtOnce"/>
      <p:bldP spid="21" grpId="0" build="allAtOnce"/>
      <p:bldP spid="27" grpId="0" build="allAtOnce"/>
      <p:bldP spid="28" grpId="0" build="allAtOnce"/>
      <p:bldP spid="35" grpId="0" build="allAtOnce"/>
      <p:bldP spid="44" grpId="0" build="allAtOnce"/>
      <p:bldP spid="45" grpId="0" build="allAtOnce"/>
      <p:bldP spid="46" grpId="0" build="allAtOnce"/>
      <p:bldP spid="49" grpId="0" build="allAtOnce"/>
      <p:bldP spid="51" grpId="0"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0"/>
            <a:ext cx="8086724" cy="857232"/>
          </a:xfrm>
        </p:spPr>
        <p:txBody>
          <a:bodyPr>
            <a:normAutofit/>
          </a:bodyPr>
          <a:lstStyle/>
          <a:p>
            <a:pPr rtl="0"/>
            <a:r>
              <a:rPr lang="en-US" b="1" dirty="0" err="1" smtClean="0"/>
              <a:t>Baroreceptor</a:t>
            </a:r>
            <a:r>
              <a:rPr lang="en-US" b="1" dirty="0" smtClean="0"/>
              <a:t> mechanism</a:t>
            </a:r>
          </a:p>
        </p:txBody>
      </p:sp>
      <p:graphicFrame>
        <p:nvGraphicFramePr>
          <p:cNvPr id="4" name="عنصر نائب للمحتوى 3"/>
          <p:cNvGraphicFramePr>
            <a:graphicFrameLocks noGrp="1"/>
          </p:cNvGraphicFramePr>
          <p:nvPr>
            <p:ph idx="1"/>
          </p:nvPr>
        </p:nvGraphicFramePr>
        <p:xfrm>
          <a:off x="428596" y="64291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مستطيل 4"/>
          <p:cNvSpPr/>
          <p:nvPr/>
        </p:nvSpPr>
        <p:spPr>
          <a:xfrm>
            <a:off x="1571604" y="5357826"/>
            <a:ext cx="2857520" cy="1077218"/>
          </a:xfrm>
          <a:prstGeom prst="rect">
            <a:avLst/>
          </a:prstGeom>
        </p:spPr>
        <p:txBody>
          <a:bodyPr wrap="square">
            <a:spAutoFit/>
          </a:bodyPr>
          <a:lstStyle/>
          <a:p>
            <a:pPr algn="l" rtl="0">
              <a:buFont typeface="Arial" pitchFamily="34" charset="0"/>
              <a:buChar char="•"/>
            </a:pPr>
            <a:r>
              <a:rPr lang="en-US" sz="3200" b="1" dirty="0" smtClean="0"/>
              <a:t>  carotid sinus</a:t>
            </a:r>
          </a:p>
          <a:p>
            <a:pPr algn="l" rtl="0">
              <a:buFont typeface="Arial" pitchFamily="34" charset="0"/>
              <a:buChar char="•"/>
            </a:pPr>
            <a:r>
              <a:rPr lang="en-US" sz="3200" b="1" dirty="0" smtClean="0"/>
              <a:t>   aortic arch</a:t>
            </a:r>
            <a:endParaRPr lang="ar-IQ" sz="3200" dirty="0"/>
          </a:p>
        </p:txBody>
      </p:sp>
      <p:sp>
        <p:nvSpPr>
          <p:cNvPr id="6" name="مستطيل 5"/>
          <p:cNvSpPr/>
          <p:nvPr/>
        </p:nvSpPr>
        <p:spPr>
          <a:xfrm>
            <a:off x="5064615" y="5143512"/>
            <a:ext cx="2952924" cy="1384995"/>
          </a:xfrm>
          <a:prstGeom prst="rect">
            <a:avLst/>
          </a:prstGeom>
        </p:spPr>
        <p:txBody>
          <a:bodyPr wrap="none">
            <a:spAutoFit/>
          </a:bodyPr>
          <a:lstStyle/>
          <a:p>
            <a:pPr algn="l" rtl="0">
              <a:buFont typeface="Arial" pitchFamily="34" charset="0"/>
              <a:buChar char="•"/>
            </a:pPr>
            <a:r>
              <a:rPr lang="en-US" sz="2800" b="1" dirty="0" smtClean="0"/>
              <a:t> Right atria  </a:t>
            </a:r>
          </a:p>
          <a:p>
            <a:pPr algn="l" rtl="0">
              <a:buFont typeface="Arial" pitchFamily="34" charset="0"/>
              <a:buChar char="•"/>
            </a:pPr>
            <a:r>
              <a:rPr lang="en-US" sz="2800" b="1" dirty="0" smtClean="0"/>
              <a:t> Left atria</a:t>
            </a:r>
          </a:p>
          <a:p>
            <a:pPr algn="l" rtl="0">
              <a:buFont typeface="Arial" pitchFamily="34" charset="0"/>
              <a:buChar char="•"/>
            </a:pPr>
            <a:r>
              <a:rPr lang="en-US" sz="2800" b="1" dirty="0" smtClean="0"/>
              <a:t> pulmonary veins </a:t>
            </a:r>
            <a:endParaRPr lang="ar-IQ"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9EF79755-5252-424B-B986-33F8C2AF5108}"/>
                                            </p:graphicEl>
                                          </p:spTgt>
                                        </p:tgtEl>
                                        <p:attrNameLst>
                                          <p:attrName>style.visibility</p:attrName>
                                        </p:attrNameLst>
                                      </p:cBhvr>
                                      <p:to>
                                        <p:strVal val="visible"/>
                                      </p:to>
                                    </p:set>
                                    <p:animEffect transition="in" filter="fade">
                                      <p:cBhvr>
                                        <p:cTn id="7" dur="2000"/>
                                        <p:tgtEl>
                                          <p:spTgt spid="4">
                                            <p:graphicEl>
                                              <a:dgm id="{9EF79755-5252-424B-B986-33F8C2AF5108}"/>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862B1189-80DC-48B0-83D5-58021FA75FBC}"/>
                                            </p:graphicEl>
                                          </p:spTgt>
                                        </p:tgtEl>
                                        <p:attrNameLst>
                                          <p:attrName>style.visibility</p:attrName>
                                        </p:attrNameLst>
                                      </p:cBhvr>
                                      <p:to>
                                        <p:strVal val="visible"/>
                                      </p:to>
                                    </p:set>
                                    <p:animEffect transition="in" filter="fade">
                                      <p:cBhvr>
                                        <p:cTn id="10" dur="2000"/>
                                        <p:tgtEl>
                                          <p:spTgt spid="4">
                                            <p:graphicEl>
                                              <a:dgm id="{862B1189-80DC-48B0-83D5-58021FA75FBC}"/>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graphicEl>
                                              <a:dgm id="{AE8005EF-004C-4AFE-B287-5072B8643A16}"/>
                                            </p:graphicEl>
                                          </p:spTgt>
                                        </p:tgtEl>
                                        <p:attrNameLst>
                                          <p:attrName>style.visibility</p:attrName>
                                        </p:attrNameLst>
                                      </p:cBhvr>
                                      <p:to>
                                        <p:strVal val="visible"/>
                                      </p:to>
                                    </p:set>
                                    <p:animEffect transition="in" filter="fade">
                                      <p:cBhvr>
                                        <p:cTn id="15" dur="2000"/>
                                        <p:tgtEl>
                                          <p:spTgt spid="4">
                                            <p:graphicEl>
                                              <a:dgm id="{AE8005EF-004C-4AFE-B287-5072B8643A16}"/>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2A997CAA-072F-44DA-8AB7-47E416D6785F}"/>
                                            </p:graphicEl>
                                          </p:spTgt>
                                        </p:tgtEl>
                                        <p:attrNameLst>
                                          <p:attrName>style.visibility</p:attrName>
                                        </p:attrNameLst>
                                      </p:cBhvr>
                                      <p:to>
                                        <p:strVal val="visible"/>
                                      </p:to>
                                    </p:set>
                                    <p:animEffect transition="in" filter="fade">
                                      <p:cBhvr>
                                        <p:cTn id="18" dur="2000"/>
                                        <p:tgtEl>
                                          <p:spTgt spid="4">
                                            <p:graphicEl>
                                              <a:dgm id="{2A997CAA-072F-44DA-8AB7-47E416D6785F}"/>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9BE185C7-F62D-43DA-A003-5E7D6E4F0246}"/>
                                            </p:graphicEl>
                                          </p:spTgt>
                                        </p:tgtEl>
                                        <p:attrNameLst>
                                          <p:attrName>style.visibility</p:attrName>
                                        </p:attrNameLst>
                                      </p:cBhvr>
                                      <p:to>
                                        <p:strVal val="visible"/>
                                      </p:to>
                                    </p:set>
                                    <p:animEffect transition="in" filter="fade">
                                      <p:cBhvr>
                                        <p:cTn id="21" dur="2000"/>
                                        <p:tgtEl>
                                          <p:spTgt spid="4">
                                            <p:graphicEl>
                                              <a:dgm id="{9BE185C7-F62D-43DA-A003-5E7D6E4F0246}"/>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graphicEl>
                                              <a:dgm id="{D84D8A24-1D35-4C6A-BC62-A13F2FFB6D91}"/>
                                            </p:graphicEl>
                                          </p:spTgt>
                                        </p:tgtEl>
                                        <p:attrNameLst>
                                          <p:attrName>style.visibility</p:attrName>
                                        </p:attrNameLst>
                                      </p:cBhvr>
                                      <p:to>
                                        <p:strVal val="visible"/>
                                      </p:to>
                                    </p:set>
                                    <p:animEffect transition="in" filter="fade">
                                      <p:cBhvr>
                                        <p:cTn id="26" dur="2000"/>
                                        <p:tgtEl>
                                          <p:spTgt spid="4">
                                            <p:graphicEl>
                                              <a:dgm id="{D84D8A24-1D35-4C6A-BC62-A13F2FFB6D91}"/>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graphicEl>
                                              <a:dgm id="{75462025-3B88-4838-8B31-513D1BEFF8C4}"/>
                                            </p:graphicEl>
                                          </p:spTgt>
                                        </p:tgtEl>
                                        <p:attrNameLst>
                                          <p:attrName>style.visibility</p:attrName>
                                        </p:attrNameLst>
                                      </p:cBhvr>
                                      <p:to>
                                        <p:strVal val="visible"/>
                                      </p:to>
                                    </p:set>
                                    <p:animEffect transition="in" filter="fade">
                                      <p:cBhvr>
                                        <p:cTn id="29" dur="2000"/>
                                        <p:tgtEl>
                                          <p:spTgt spid="4">
                                            <p:graphicEl>
                                              <a:dgm id="{75462025-3B88-4838-8B31-513D1BEFF8C4}"/>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graphicEl>
                                              <a:dgm id="{39B77985-22B6-4499-A844-69C58B63665D}"/>
                                            </p:graphicEl>
                                          </p:spTgt>
                                        </p:tgtEl>
                                        <p:attrNameLst>
                                          <p:attrName>style.visibility</p:attrName>
                                        </p:attrNameLst>
                                      </p:cBhvr>
                                      <p:to>
                                        <p:strVal val="visible"/>
                                      </p:to>
                                    </p:set>
                                    <p:animEffect transition="in" filter="fade">
                                      <p:cBhvr>
                                        <p:cTn id="32" dur="2000"/>
                                        <p:tgtEl>
                                          <p:spTgt spid="4">
                                            <p:graphicEl>
                                              <a:dgm id="{39B77985-22B6-4499-A844-69C58B63665D}"/>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fade">
                                      <p:cBhvr>
                                        <p:cTn id="37" dur="2000"/>
                                        <p:tgtEl>
                                          <p:spTgt spid="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1" end="1"/>
                                            </p:txEl>
                                          </p:spTgt>
                                        </p:tgtEl>
                                        <p:attrNameLst>
                                          <p:attrName>style.visibility</p:attrName>
                                        </p:attrNameLst>
                                      </p:cBhvr>
                                      <p:to>
                                        <p:strVal val="visible"/>
                                      </p:to>
                                    </p:set>
                                    <p:animEffect transition="in" filter="fade">
                                      <p:cBhvr>
                                        <p:cTn id="42" dur="2000"/>
                                        <p:tgtEl>
                                          <p:spTgt spid="5">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animEffect transition="in" filter="fade">
                                      <p:cBhvr>
                                        <p:cTn id="47" dur="2000"/>
                                        <p:tgtEl>
                                          <p:spTgt spid="6">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1" end="1"/>
                                            </p:txEl>
                                          </p:spTgt>
                                        </p:tgtEl>
                                        <p:attrNameLst>
                                          <p:attrName>style.visibility</p:attrName>
                                        </p:attrNameLst>
                                      </p:cBhvr>
                                      <p:to>
                                        <p:strVal val="visible"/>
                                      </p:to>
                                    </p:set>
                                    <p:animEffect transition="in" filter="fade">
                                      <p:cBhvr>
                                        <p:cTn id="52" dur="2000"/>
                                        <p:tgtEl>
                                          <p:spTgt spid="6">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xEl>
                                              <p:pRg st="2" end="2"/>
                                            </p:txEl>
                                          </p:spTgt>
                                        </p:tgtEl>
                                        <p:attrNameLst>
                                          <p:attrName>style.visibility</p:attrName>
                                        </p:attrNameLst>
                                      </p:cBhvr>
                                      <p:to>
                                        <p:strVal val="visible"/>
                                      </p:to>
                                    </p:set>
                                    <p:animEffect transition="in" filter="fade">
                                      <p:cBhvr>
                                        <p:cTn id="5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build="p"/>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descr="1.png"/>
          <p:cNvPicPr>
            <a:picLocks noChangeAspect="1"/>
          </p:cNvPicPr>
          <p:nvPr/>
        </p:nvPicPr>
        <p:blipFill>
          <a:blip r:embed="rId3" cstate="print"/>
          <a:stretch>
            <a:fillRect/>
          </a:stretch>
        </p:blipFill>
        <p:spPr>
          <a:xfrm>
            <a:off x="1643042" y="1177419"/>
            <a:ext cx="4886788" cy="5680581"/>
          </a:xfrm>
          <a:prstGeom prst="rect">
            <a:avLst/>
          </a:prstGeom>
        </p:spPr>
      </p:pic>
      <p:pic>
        <p:nvPicPr>
          <p:cNvPr id="9" name="صورة 8" descr="4.jpg"/>
          <p:cNvPicPr>
            <a:picLocks noChangeAspect="1"/>
          </p:cNvPicPr>
          <p:nvPr/>
        </p:nvPicPr>
        <p:blipFill>
          <a:blip r:embed="rId4" cstate="print"/>
          <a:stretch>
            <a:fillRect/>
          </a:stretch>
        </p:blipFill>
        <p:spPr>
          <a:xfrm>
            <a:off x="2233767" y="1071546"/>
            <a:ext cx="4033524" cy="5509202"/>
          </a:xfrm>
          <a:prstGeom prst="rect">
            <a:avLst/>
          </a:prstGeom>
        </p:spPr>
      </p:pic>
      <p:cxnSp>
        <p:nvCxnSpPr>
          <p:cNvPr id="11" name="رابط كسهم مستقيم 10"/>
          <p:cNvCxnSpPr/>
          <p:nvPr/>
        </p:nvCxnSpPr>
        <p:spPr>
          <a:xfrm>
            <a:off x="3071802" y="1571612"/>
            <a:ext cx="1285884" cy="35719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رابط كسهم مستقيم 15"/>
          <p:cNvCxnSpPr/>
          <p:nvPr/>
        </p:nvCxnSpPr>
        <p:spPr>
          <a:xfrm>
            <a:off x="2214546" y="2071678"/>
            <a:ext cx="1285884" cy="35719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رابط كسهم مستقيم 16"/>
          <p:cNvCxnSpPr/>
          <p:nvPr/>
        </p:nvCxnSpPr>
        <p:spPr>
          <a:xfrm rot="10800000" flipV="1">
            <a:off x="5143504" y="2143116"/>
            <a:ext cx="1285884" cy="142876"/>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رابط كسهم مستقيم 18"/>
          <p:cNvCxnSpPr/>
          <p:nvPr/>
        </p:nvCxnSpPr>
        <p:spPr>
          <a:xfrm>
            <a:off x="2714612" y="2714620"/>
            <a:ext cx="1285884" cy="35719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ضرب 19"/>
          <p:cNvSpPr/>
          <p:nvPr/>
        </p:nvSpPr>
        <p:spPr>
          <a:xfrm>
            <a:off x="3929058" y="2571744"/>
            <a:ext cx="178595" cy="214314"/>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solidFill>
                <a:schemeClr val="tx1"/>
              </a:solidFill>
            </a:endParaRPr>
          </a:p>
        </p:txBody>
      </p:sp>
      <p:sp>
        <p:nvSpPr>
          <p:cNvPr id="21" name="ضرب 20"/>
          <p:cNvSpPr/>
          <p:nvPr/>
        </p:nvSpPr>
        <p:spPr>
          <a:xfrm>
            <a:off x="4071934" y="2928934"/>
            <a:ext cx="178595" cy="214314"/>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solidFill>
                <a:schemeClr val="tx1"/>
              </a:solidFill>
            </a:endParaRPr>
          </a:p>
        </p:txBody>
      </p:sp>
      <p:sp>
        <p:nvSpPr>
          <p:cNvPr id="22" name="ضرب 21"/>
          <p:cNvSpPr/>
          <p:nvPr/>
        </p:nvSpPr>
        <p:spPr>
          <a:xfrm>
            <a:off x="4429124" y="2643182"/>
            <a:ext cx="178595" cy="214314"/>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solidFill>
                <a:schemeClr val="tx1"/>
              </a:solidFill>
            </a:endParaRPr>
          </a:p>
        </p:txBody>
      </p:sp>
      <p:sp>
        <p:nvSpPr>
          <p:cNvPr id="23" name="ضرب 22"/>
          <p:cNvSpPr/>
          <p:nvPr/>
        </p:nvSpPr>
        <p:spPr>
          <a:xfrm>
            <a:off x="4143372" y="2714620"/>
            <a:ext cx="178595" cy="214314"/>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solidFill>
                <a:schemeClr val="tx1"/>
              </a:solidFill>
            </a:endParaRPr>
          </a:p>
        </p:txBody>
      </p:sp>
      <p:sp>
        <p:nvSpPr>
          <p:cNvPr id="24" name="ضرب 23"/>
          <p:cNvSpPr/>
          <p:nvPr/>
        </p:nvSpPr>
        <p:spPr>
          <a:xfrm>
            <a:off x="4286248" y="3071810"/>
            <a:ext cx="178595" cy="214314"/>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solidFill>
                <a:schemeClr val="tx1"/>
              </a:solidFill>
            </a:endParaRPr>
          </a:p>
        </p:txBody>
      </p:sp>
      <p:sp>
        <p:nvSpPr>
          <p:cNvPr id="25" name="ضرب 24"/>
          <p:cNvSpPr/>
          <p:nvPr/>
        </p:nvSpPr>
        <p:spPr>
          <a:xfrm>
            <a:off x="4286248" y="2500306"/>
            <a:ext cx="178595" cy="214314"/>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solidFill>
                <a:schemeClr val="tx1"/>
              </a:solidFill>
            </a:endParaRPr>
          </a:p>
        </p:txBody>
      </p:sp>
      <p:sp>
        <p:nvSpPr>
          <p:cNvPr id="26" name="ضرب 25"/>
          <p:cNvSpPr/>
          <p:nvPr/>
        </p:nvSpPr>
        <p:spPr>
          <a:xfrm>
            <a:off x="3786182" y="5715016"/>
            <a:ext cx="178595" cy="214314"/>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solidFill>
                <a:schemeClr val="tx1"/>
              </a:solidFill>
            </a:endParaRPr>
          </a:p>
        </p:txBody>
      </p:sp>
      <p:sp>
        <p:nvSpPr>
          <p:cNvPr id="27" name="ضرب 26"/>
          <p:cNvSpPr/>
          <p:nvPr/>
        </p:nvSpPr>
        <p:spPr>
          <a:xfrm>
            <a:off x="3428992" y="5715016"/>
            <a:ext cx="178595" cy="214314"/>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solidFill>
                <a:schemeClr val="tx1"/>
              </a:solidFill>
            </a:endParaRPr>
          </a:p>
        </p:txBody>
      </p:sp>
      <p:sp>
        <p:nvSpPr>
          <p:cNvPr id="28" name="ضرب 27"/>
          <p:cNvSpPr/>
          <p:nvPr/>
        </p:nvSpPr>
        <p:spPr>
          <a:xfrm>
            <a:off x="4000496" y="5357826"/>
            <a:ext cx="178595" cy="214314"/>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solidFill>
                <a:schemeClr val="tx1"/>
              </a:solidFill>
            </a:endParaRPr>
          </a:p>
        </p:txBody>
      </p:sp>
      <p:sp>
        <p:nvSpPr>
          <p:cNvPr id="29" name="ضرب 28"/>
          <p:cNvSpPr/>
          <p:nvPr/>
        </p:nvSpPr>
        <p:spPr>
          <a:xfrm>
            <a:off x="4500562" y="3000372"/>
            <a:ext cx="178595" cy="214314"/>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solidFill>
                <a:schemeClr val="tx1"/>
              </a:solidFill>
            </a:endParaRPr>
          </a:p>
        </p:txBody>
      </p:sp>
      <p:sp>
        <p:nvSpPr>
          <p:cNvPr id="30" name="ضرب 29"/>
          <p:cNvSpPr/>
          <p:nvPr/>
        </p:nvSpPr>
        <p:spPr>
          <a:xfrm>
            <a:off x="4357686" y="2857496"/>
            <a:ext cx="178595" cy="214314"/>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solidFill>
                <a:schemeClr val="tx1"/>
              </a:solidFill>
            </a:endParaRPr>
          </a:p>
        </p:txBody>
      </p:sp>
      <p:sp>
        <p:nvSpPr>
          <p:cNvPr id="31" name="ضرب 30"/>
          <p:cNvSpPr/>
          <p:nvPr/>
        </p:nvSpPr>
        <p:spPr>
          <a:xfrm>
            <a:off x="3714744" y="5357826"/>
            <a:ext cx="178595" cy="214314"/>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solidFill>
                <a:schemeClr val="tx1"/>
              </a:solidFill>
            </a:endParaRPr>
          </a:p>
        </p:txBody>
      </p:sp>
      <p:sp>
        <p:nvSpPr>
          <p:cNvPr id="32" name="ضرب 31"/>
          <p:cNvSpPr/>
          <p:nvPr/>
        </p:nvSpPr>
        <p:spPr>
          <a:xfrm>
            <a:off x="4321967" y="5357826"/>
            <a:ext cx="178595" cy="214314"/>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solidFill>
                <a:schemeClr val="tx1"/>
              </a:solidFill>
            </a:endParaRPr>
          </a:p>
        </p:txBody>
      </p:sp>
      <p:sp>
        <p:nvSpPr>
          <p:cNvPr id="33" name="ضرب 32"/>
          <p:cNvSpPr/>
          <p:nvPr/>
        </p:nvSpPr>
        <p:spPr>
          <a:xfrm>
            <a:off x="4071934" y="5715016"/>
            <a:ext cx="178595" cy="214314"/>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solidFill>
                <a:schemeClr val="tx1"/>
              </a:solidFill>
            </a:endParaRPr>
          </a:p>
        </p:txBody>
      </p:sp>
      <p:sp>
        <p:nvSpPr>
          <p:cNvPr id="34" name="ضرب 33"/>
          <p:cNvSpPr/>
          <p:nvPr/>
        </p:nvSpPr>
        <p:spPr>
          <a:xfrm>
            <a:off x="4750595" y="5715016"/>
            <a:ext cx="178595" cy="214314"/>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solidFill>
                <a:schemeClr val="tx1"/>
              </a:solidFill>
            </a:endParaRPr>
          </a:p>
        </p:txBody>
      </p:sp>
      <p:sp>
        <p:nvSpPr>
          <p:cNvPr id="35" name="ضرب 34"/>
          <p:cNvSpPr/>
          <p:nvPr/>
        </p:nvSpPr>
        <p:spPr>
          <a:xfrm>
            <a:off x="4393405" y="5715016"/>
            <a:ext cx="178595" cy="214314"/>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solidFill>
                <a:schemeClr val="tx1"/>
              </a:solidFill>
            </a:endParaRPr>
          </a:p>
        </p:txBody>
      </p:sp>
      <p:cxnSp>
        <p:nvCxnSpPr>
          <p:cNvPr id="36" name="رابط كسهم مستقيم 35"/>
          <p:cNvCxnSpPr/>
          <p:nvPr/>
        </p:nvCxnSpPr>
        <p:spPr>
          <a:xfrm>
            <a:off x="2143108" y="4857760"/>
            <a:ext cx="1285884" cy="35719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رابط كسهم مستقيم 36"/>
          <p:cNvCxnSpPr/>
          <p:nvPr/>
        </p:nvCxnSpPr>
        <p:spPr>
          <a:xfrm rot="10800000" flipV="1">
            <a:off x="4929190" y="4643446"/>
            <a:ext cx="1285884" cy="71438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مستطيل 39"/>
          <p:cNvSpPr/>
          <p:nvPr/>
        </p:nvSpPr>
        <p:spPr>
          <a:xfrm>
            <a:off x="6500826" y="1928802"/>
            <a:ext cx="2161104" cy="523220"/>
          </a:xfrm>
          <a:prstGeom prst="rect">
            <a:avLst/>
          </a:prstGeom>
          <a:ln>
            <a:noFill/>
          </a:ln>
        </p:spPr>
        <p:txBody>
          <a:bodyPr wrap="none">
            <a:spAutoFit/>
          </a:bodyPr>
          <a:lstStyle/>
          <a:p>
            <a:pPr marL="228600" indent="-228600" algn="l" rtl="0">
              <a:buFont typeface="Arial" pitchFamily="34" charset="0"/>
              <a:buNone/>
            </a:pPr>
            <a:r>
              <a:rPr lang="en-US" sz="2800" b="1" dirty="0" smtClean="0"/>
              <a:t>Ext  carotid A</a:t>
            </a:r>
          </a:p>
        </p:txBody>
      </p:sp>
      <p:sp>
        <p:nvSpPr>
          <p:cNvPr id="41" name="مستطيل 40"/>
          <p:cNvSpPr/>
          <p:nvPr/>
        </p:nvSpPr>
        <p:spPr>
          <a:xfrm>
            <a:off x="0" y="1643050"/>
            <a:ext cx="2016706" cy="523220"/>
          </a:xfrm>
          <a:prstGeom prst="rect">
            <a:avLst/>
          </a:prstGeom>
          <a:ln>
            <a:noFill/>
          </a:ln>
        </p:spPr>
        <p:txBody>
          <a:bodyPr wrap="none">
            <a:spAutoFit/>
          </a:bodyPr>
          <a:lstStyle/>
          <a:p>
            <a:pPr marL="228600" indent="-228600" algn="l" rtl="0">
              <a:buFont typeface="Arial" pitchFamily="34" charset="0"/>
              <a:buNone/>
            </a:pPr>
            <a:r>
              <a:rPr lang="en-US" sz="2800" b="1" dirty="0" err="1" smtClean="0"/>
              <a:t>Int</a:t>
            </a:r>
            <a:r>
              <a:rPr lang="en-US" sz="2800" b="1" dirty="0" smtClean="0"/>
              <a:t> carotid A</a:t>
            </a:r>
          </a:p>
        </p:txBody>
      </p:sp>
      <p:sp>
        <p:nvSpPr>
          <p:cNvPr id="42" name="مستطيل 41"/>
          <p:cNvSpPr/>
          <p:nvPr/>
        </p:nvSpPr>
        <p:spPr>
          <a:xfrm>
            <a:off x="6178188" y="3357562"/>
            <a:ext cx="2965812" cy="523220"/>
          </a:xfrm>
          <a:prstGeom prst="rect">
            <a:avLst/>
          </a:prstGeom>
          <a:ln>
            <a:noFill/>
          </a:ln>
        </p:spPr>
        <p:txBody>
          <a:bodyPr wrap="none">
            <a:spAutoFit/>
          </a:bodyPr>
          <a:lstStyle/>
          <a:p>
            <a:pPr marL="228600" indent="-228600" algn="l" rtl="0">
              <a:buFont typeface="Arial" pitchFamily="34" charset="0"/>
              <a:buNone/>
            </a:pPr>
            <a:r>
              <a:rPr lang="en-US" sz="2800" b="1" dirty="0" smtClean="0"/>
              <a:t>Common carotid A</a:t>
            </a:r>
          </a:p>
        </p:txBody>
      </p:sp>
      <p:cxnSp>
        <p:nvCxnSpPr>
          <p:cNvPr id="43" name="رابط كسهم مستقيم 42"/>
          <p:cNvCxnSpPr>
            <a:stCxn id="42" idx="1"/>
          </p:cNvCxnSpPr>
          <p:nvPr/>
        </p:nvCxnSpPr>
        <p:spPr>
          <a:xfrm rot="10800000">
            <a:off x="5500694" y="3500438"/>
            <a:ext cx="677494" cy="118734"/>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6" name="مستطيل 45"/>
          <p:cNvSpPr/>
          <p:nvPr/>
        </p:nvSpPr>
        <p:spPr>
          <a:xfrm>
            <a:off x="482070" y="2477152"/>
            <a:ext cx="2154692" cy="523220"/>
          </a:xfrm>
          <a:prstGeom prst="rect">
            <a:avLst/>
          </a:prstGeom>
          <a:ln>
            <a:noFill/>
          </a:ln>
        </p:spPr>
        <p:txBody>
          <a:bodyPr wrap="none">
            <a:spAutoFit/>
          </a:bodyPr>
          <a:lstStyle/>
          <a:p>
            <a:pPr marL="228600" indent="-228600" algn="l" rtl="0">
              <a:buFont typeface="Arial" pitchFamily="34" charset="0"/>
              <a:buNone/>
            </a:pPr>
            <a:r>
              <a:rPr lang="en-US" sz="2800" b="1" dirty="0" smtClean="0"/>
              <a:t> carotid sinus</a:t>
            </a:r>
          </a:p>
        </p:txBody>
      </p:sp>
      <p:sp>
        <p:nvSpPr>
          <p:cNvPr id="47" name="مستطيل 46"/>
          <p:cNvSpPr/>
          <p:nvPr/>
        </p:nvSpPr>
        <p:spPr>
          <a:xfrm>
            <a:off x="928662" y="1142984"/>
            <a:ext cx="2143472" cy="523220"/>
          </a:xfrm>
          <a:prstGeom prst="rect">
            <a:avLst/>
          </a:prstGeom>
          <a:ln>
            <a:noFill/>
          </a:ln>
        </p:spPr>
        <p:txBody>
          <a:bodyPr wrap="none">
            <a:spAutoFit/>
          </a:bodyPr>
          <a:lstStyle/>
          <a:p>
            <a:pPr marL="228600" indent="-228600" algn="l" rtl="0">
              <a:buFont typeface="Arial" pitchFamily="34" charset="0"/>
              <a:buNone/>
            </a:pPr>
            <a:r>
              <a:rPr lang="en-US" sz="2800" b="1" dirty="0" smtClean="0"/>
              <a:t> carotid body</a:t>
            </a:r>
          </a:p>
        </p:txBody>
      </p:sp>
      <p:sp>
        <p:nvSpPr>
          <p:cNvPr id="49" name="مستطيل 48"/>
          <p:cNvSpPr/>
          <p:nvPr/>
        </p:nvSpPr>
        <p:spPr>
          <a:xfrm>
            <a:off x="202730" y="4334540"/>
            <a:ext cx="1915909" cy="523220"/>
          </a:xfrm>
          <a:prstGeom prst="rect">
            <a:avLst/>
          </a:prstGeom>
          <a:ln>
            <a:noFill/>
          </a:ln>
        </p:spPr>
        <p:txBody>
          <a:bodyPr wrap="none">
            <a:spAutoFit/>
          </a:bodyPr>
          <a:lstStyle/>
          <a:p>
            <a:pPr marL="228600" indent="-228600" algn="l" rtl="0">
              <a:buFont typeface="Arial" pitchFamily="34" charset="0"/>
              <a:buNone/>
            </a:pPr>
            <a:r>
              <a:rPr lang="en-US" sz="2800" b="1" dirty="0" smtClean="0"/>
              <a:t>Aortic body</a:t>
            </a:r>
          </a:p>
        </p:txBody>
      </p:sp>
      <p:sp>
        <p:nvSpPr>
          <p:cNvPr id="50" name="مستطيل 49"/>
          <p:cNvSpPr/>
          <p:nvPr/>
        </p:nvSpPr>
        <p:spPr>
          <a:xfrm>
            <a:off x="6286512" y="4477416"/>
            <a:ext cx="1813060" cy="523220"/>
          </a:xfrm>
          <a:prstGeom prst="rect">
            <a:avLst/>
          </a:prstGeom>
          <a:ln>
            <a:noFill/>
          </a:ln>
        </p:spPr>
        <p:txBody>
          <a:bodyPr wrap="none">
            <a:spAutoFit/>
          </a:bodyPr>
          <a:lstStyle/>
          <a:p>
            <a:pPr marL="228600" indent="-228600" algn="l" rtl="0">
              <a:buFont typeface="Arial" pitchFamily="34" charset="0"/>
              <a:buNone/>
            </a:pPr>
            <a:r>
              <a:rPr lang="en-US" sz="2800" b="1" dirty="0" smtClean="0"/>
              <a:t>Aortic arch</a:t>
            </a:r>
          </a:p>
        </p:txBody>
      </p:sp>
      <p:sp>
        <p:nvSpPr>
          <p:cNvPr id="55" name="عنصر نائب للمحتوى 54"/>
          <p:cNvSpPr>
            <a:spLocks noGrp="1"/>
          </p:cNvSpPr>
          <p:nvPr>
            <p:ph idx="1"/>
          </p:nvPr>
        </p:nvSpPr>
        <p:spPr/>
        <p:txBody>
          <a:bodyPr/>
          <a:lstStyle/>
          <a:p>
            <a:pPr>
              <a:buNone/>
            </a:pPr>
            <a:r>
              <a:rPr lang="en-US" dirty="0" smtClean="0"/>
              <a:t> </a:t>
            </a:r>
            <a:endParaRPr lang="ar-IQ" dirty="0"/>
          </a:p>
        </p:txBody>
      </p:sp>
      <p:sp>
        <p:nvSpPr>
          <p:cNvPr id="38" name="عنوان 37"/>
          <p:cNvSpPr>
            <a:spLocks noGrp="1"/>
          </p:cNvSpPr>
          <p:nvPr>
            <p:ph type="title"/>
          </p:nvPr>
        </p:nvSpPr>
        <p:spPr/>
        <p:txBody>
          <a:bodyPr/>
          <a:lstStyle/>
          <a:p>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wipe(right)">
                                      <p:cBhvr>
                                        <p:cTn id="12" dur="500"/>
                                        <p:tgtEl>
                                          <p:spTgt spid="42"/>
                                        </p:tgtEl>
                                      </p:cBhvr>
                                    </p:animEffect>
                                  </p:childTnLst>
                                </p:cTn>
                              </p:par>
                            </p:childTnLst>
                          </p:cTn>
                        </p:par>
                        <p:par>
                          <p:cTn id="13" fill="hold">
                            <p:stCondLst>
                              <p:cond delay="500"/>
                            </p:stCondLst>
                            <p:childTnLst>
                              <p:par>
                                <p:cTn id="14" presetID="22" presetClass="entr" presetSubtype="2" fill="hold" nodeType="after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wipe(right)">
                                      <p:cBhvr>
                                        <p:cTn id="16" dur="500"/>
                                        <p:tgtEl>
                                          <p:spTgt spid="43"/>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40"/>
                                        </p:tgtEl>
                                        <p:attrNameLst>
                                          <p:attrName>style.visibility</p:attrName>
                                        </p:attrNameLst>
                                      </p:cBhvr>
                                      <p:to>
                                        <p:strVal val="visible"/>
                                      </p:to>
                                    </p:set>
                                    <p:animEffect transition="in" filter="wipe(right)">
                                      <p:cBhvr>
                                        <p:cTn id="21" dur="500"/>
                                        <p:tgtEl>
                                          <p:spTgt spid="40"/>
                                        </p:tgtEl>
                                      </p:cBhvr>
                                    </p:animEffect>
                                  </p:childTnLst>
                                </p:cTn>
                              </p:par>
                            </p:childTnLst>
                          </p:cTn>
                        </p:par>
                        <p:par>
                          <p:cTn id="22" fill="hold">
                            <p:stCondLst>
                              <p:cond delay="500"/>
                            </p:stCondLst>
                            <p:childTnLst>
                              <p:par>
                                <p:cTn id="23" presetID="22" presetClass="entr" presetSubtype="2"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right)">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wipe(left)">
                                      <p:cBhvr>
                                        <p:cTn id="30" dur="500"/>
                                        <p:tgtEl>
                                          <p:spTgt spid="41"/>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ipe(left)">
                                      <p:cBhvr>
                                        <p:cTn id="34" dur="5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47"/>
                                        </p:tgtEl>
                                        <p:attrNameLst>
                                          <p:attrName>style.visibility</p:attrName>
                                        </p:attrNameLst>
                                      </p:cBhvr>
                                      <p:to>
                                        <p:strVal val="visible"/>
                                      </p:to>
                                    </p:set>
                                    <p:animEffect transition="in" filter="wipe(left)">
                                      <p:cBhvr>
                                        <p:cTn id="39" dur="500"/>
                                        <p:tgtEl>
                                          <p:spTgt spid="47"/>
                                        </p:tgtEl>
                                      </p:cBhvr>
                                    </p:animEffect>
                                  </p:childTnLst>
                                </p:cTn>
                              </p:par>
                            </p:childTnLst>
                          </p:cTn>
                        </p:par>
                        <p:par>
                          <p:cTn id="40" fill="hold">
                            <p:stCondLst>
                              <p:cond delay="500"/>
                            </p:stCondLst>
                            <p:childTnLst>
                              <p:par>
                                <p:cTn id="41" presetID="22" presetClass="entr" presetSubtype="8" fill="hold"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left)">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46"/>
                                        </p:tgtEl>
                                        <p:attrNameLst>
                                          <p:attrName>style.visibility</p:attrName>
                                        </p:attrNameLst>
                                      </p:cBhvr>
                                      <p:to>
                                        <p:strVal val="visible"/>
                                      </p:to>
                                    </p:set>
                                    <p:animEffect transition="in" filter="wipe(left)">
                                      <p:cBhvr>
                                        <p:cTn id="48" dur="500"/>
                                        <p:tgtEl>
                                          <p:spTgt spid="46"/>
                                        </p:tgtEl>
                                      </p:cBhvr>
                                    </p:animEffect>
                                  </p:childTnLst>
                                </p:cTn>
                              </p:par>
                            </p:childTnLst>
                          </p:cTn>
                        </p:par>
                        <p:par>
                          <p:cTn id="49" fill="hold">
                            <p:stCondLst>
                              <p:cond delay="500"/>
                            </p:stCondLst>
                            <p:childTnLst>
                              <p:par>
                                <p:cTn id="50" presetID="22" presetClass="entr" presetSubtype="8" fill="hold" nodeType="after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ipe(left)">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2000"/>
                                        <p:tgtEl>
                                          <p:spTgt spid="2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2000"/>
                                        <p:tgtEl>
                                          <p:spTgt spid="2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fade">
                                      <p:cBhvr>
                                        <p:cTn id="63" dur="2000"/>
                                        <p:tgtEl>
                                          <p:spTgt spid="30"/>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fade">
                                      <p:cBhvr>
                                        <p:cTn id="66" dur="2000"/>
                                        <p:tgtEl>
                                          <p:spTgt spid="20"/>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fade">
                                      <p:cBhvr>
                                        <p:cTn id="69" dur="2000"/>
                                        <p:tgtEl>
                                          <p:spTgt spid="21"/>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24"/>
                                        </p:tgtEl>
                                        <p:attrNameLst>
                                          <p:attrName>style.visibility</p:attrName>
                                        </p:attrNameLst>
                                      </p:cBhvr>
                                      <p:to>
                                        <p:strVal val="visible"/>
                                      </p:to>
                                    </p:set>
                                    <p:animEffect transition="in" filter="fade">
                                      <p:cBhvr>
                                        <p:cTn id="72" dur="2000"/>
                                        <p:tgtEl>
                                          <p:spTgt spid="24"/>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2000"/>
                                        <p:tgtEl>
                                          <p:spTgt spid="25"/>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29"/>
                                        </p:tgtEl>
                                        <p:attrNameLst>
                                          <p:attrName>style.visibility</p:attrName>
                                        </p:attrNameLst>
                                      </p:cBhvr>
                                      <p:to>
                                        <p:strVal val="visible"/>
                                      </p:to>
                                    </p:set>
                                    <p:animEffect transition="in" filter="fade">
                                      <p:cBhvr>
                                        <p:cTn id="78" dur="2000"/>
                                        <p:tgtEl>
                                          <p:spTgt spid="29"/>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2" fill="hold" grpId="0" nodeType="clickEffect">
                                  <p:stCondLst>
                                    <p:cond delay="0"/>
                                  </p:stCondLst>
                                  <p:childTnLst>
                                    <p:set>
                                      <p:cBhvr>
                                        <p:cTn id="82" dur="1" fill="hold">
                                          <p:stCondLst>
                                            <p:cond delay="0"/>
                                          </p:stCondLst>
                                        </p:cTn>
                                        <p:tgtEl>
                                          <p:spTgt spid="50"/>
                                        </p:tgtEl>
                                        <p:attrNameLst>
                                          <p:attrName>style.visibility</p:attrName>
                                        </p:attrNameLst>
                                      </p:cBhvr>
                                      <p:to>
                                        <p:strVal val="visible"/>
                                      </p:to>
                                    </p:set>
                                    <p:animEffect transition="in" filter="wipe(right)">
                                      <p:cBhvr>
                                        <p:cTn id="83" dur="500"/>
                                        <p:tgtEl>
                                          <p:spTgt spid="50"/>
                                        </p:tgtEl>
                                      </p:cBhvr>
                                    </p:animEffect>
                                  </p:childTnLst>
                                </p:cTn>
                              </p:par>
                            </p:childTnLst>
                          </p:cTn>
                        </p:par>
                        <p:par>
                          <p:cTn id="84" fill="hold">
                            <p:stCondLst>
                              <p:cond delay="500"/>
                            </p:stCondLst>
                            <p:childTnLst>
                              <p:par>
                                <p:cTn id="85" presetID="22" presetClass="entr" presetSubtype="2" fill="hold" nodeType="after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wipe(right)">
                                      <p:cBhvr>
                                        <p:cTn id="87" dur="500"/>
                                        <p:tgtEl>
                                          <p:spTgt spid="37"/>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49"/>
                                        </p:tgtEl>
                                        <p:attrNameLst>
                                          <p:attrName>style.visibility</p:attrName>
                                        </p:attrNameLst>
                                      </p:cBhvr>
                                      <p:to>
                                        <p:strVal val="visible"/>
                                      </p:to>
                                    </p:set>
                                    <p:animEffect transition="in" filter="wipe(left)">
                                      <p:cBhvr>
                                        <p:cTn id="92" dur="500"/>
                                        <p:tgtEl>
                                          <p:spTgt spid="49"/>
                                        </p:tgtEl>
                                      </p:cBhvr>
                                    </p:animEffect>
                                  </p:childTnLst>
                                </p:cTn>
                              </p:par>
                            </p:childTnLst>
                          </p:cTn>
                        </p:par>
                        <p:par>
                          <p:cTn id="93" fill="hold">
                            <p:stCondLst>
                              <p:cond delay="500"/>
                            </p:stCondLst>
                            <p:childTnLst>
                              <p:par>
                                <p:cTn id="94" presetID="22" presetClass="entr" presetSubtype="8" fill="hold" nodeType="afterEffect">
                                  <p:stCondLst>
                                    <p:cond delay="0"/>
                                  </p:stCondLst>
                                  <p:childTnLst>
                                    <p:set>
                                      <p:cBhvr>
                                        <p:cTn id="95" dur="1" fill="hold">
                                          <p:stCondLst>
                                            <p:cond delay="0"/>
                                          </p:stCondLst>
                                        </p:cTn>
                                        <p:tgtEl>
                                          <p:spTgt spid="36"/>
                                        </p:tgtEl>
                                        <p:attrNameLst>
                                          <p:attrName>style.visibility</p:attrName>
                                        </p:attrNameLst>
                                      </p:cBhvr>
                                      <p:to>
                                        <p:strVal val="visible"/>
                                      </p:to>
                                    </p:set>
                                    <p:animEffect transition="in" filter="wipe(left)">
                                      <p:cBhvr>
                                        <p:cTn id="96" dur="500"/>
                                        <p:tgtEl>
                                          <p:spTgt spid="36"/>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fade">
                                      <p:cBhvr>
                                        <p:cTn id="101" dur="2000"/>
                                        <p:tgtEl>
                                          <p:spTgt spid="34"/>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32"/>
                                        </p:tgtEl>
                                        <p:attrNameLst>
                                          <p:attrName>style.visibility</p:attrName>
                                        </p:attrNameLst>
                                      </p:cBhvr>
                                      <p:to>
                                        <p:strVal val="visible"/>
                                      </p:to>
                                    </p:set>
                                    <p:animEffect transition="in" filter="fade">
                                      <p:cBhvr>
                                        <p:cTn id="104" dur="2000"/>
                                        <p:tgtEl>
                                          <p:spTgt spid="32"/>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fade">
                                      <p:cBhvr>
                                        <p:cTn id="107" dur="2000"/>
                                        <p:tgtEl>
                                          <p:spTgt spid="28"/>
                                        </p:tgtEl>
                                      </p:cBhvr>
                                    </p:animEffect>
                                  </p:childTnLst>
                                </p:cTn>
                              </p:par>
                              <p:par>
                                <p:cTn id="108" presetID="10" presetClass="entr" presetSubtype="0" fill="hold" grpId="0" nodeType="withEffect">
                                  <p:stCondLst>
                                    <p:cond delay="0"/>
                                  </p:stCondLst>
                                  <p:childTnLst>
                                    <p:set>
                                      <p:cBhvr>
                                        <p:cTn id="109" dur="1" fill="hold">
                                          <p:stCondLst>
                                            <p:cond delay="0"/>
                                          </p:stCondLst>
                                        </p:cTn>
                                        <p:tgtEl>
                                          <p:spTgt spid="31"/>
                                        </p:tgtEl>
                                        <p:attrNameLst>
                                          <p:attrName>style.visibility</p:attrName>
                                        </p:attrNameLst>
                                      </p:cBhvr>
                                      <p:to>
                                        <p:strVal val="visible"/>
                                      </p:to>
                                    </p:set>
                                    <p:animEffect transition="in" filter="fade">
                                      <p:cBhvr>
                                        <p:cTn id="110" dur="2000"/>
                                        <p:tgtEl>
                                          <p:spTgt spid="31"/>
                                        </p:tgtEl>
                                      </p:cBhvr>
                                    </p:animEffect>
                                  </p:childTnLst>
                                </p:cTn>
                              </p:par>
                              <p:par>
                                <p:cTn id="111" presetID="10" presetClass="entr" presetSubtype="0" fill="hold" grpId="0" nodeType="withEffect">
                                  <p:stCondLst>
                                    <p:cond delay="0"/>
                                  </p:stCondLst>
                                  <p:childTnLst>
                                    <p:set>
                                      <p:cBhvr>
                                        <p:cTn id="112" dur="1" fill="hold">
                                          <p:stCondLst>
                                            <p:cond delay="0"/>
                                          </p:stCondLst>
                                        </p:cTn>
                                        <p:tgtEl>
                                          <p:spTgt spid="27"/>
                                        </p:tgtEl>
                                        <p:attrNameLst>
                                          <p:attrName>style.visibility</p:attrName>
                                        </p:attrNameLst>
                                      </p:cBhvr>
                                      <p:to>
                                        <p:strVal val="visible"/>
                                      </p:to>
                                    </p:set>
                                    <p:animEffect transition="in" filter="fade">
                                      <p:cBhvr>
                                        <p:cTn id="113" dur="2000"/>
                                        <p:tgtEl>
                                          <p:spTgt spid="27"/>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26"/>
                                        </p:tgtEl>
                                        <p:attrNameLst>
                                          <p:attrName>style.visibility</p:attrName>
                                        </p:attrNameLst>
                                      </p:cBhvr>
                                      <p:to>
                                        <p:strVal val="visible"/>
                                      </p:to>
                                    </p:set>
                                    <p:animEffect transition="in" filter="fade">
                                      <p:cBhvr>
                                        <p:cTn id="116" dur="2000"/>
                                        <p:tgtEl>
                                          <p:spTgt spid="26"/>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33"/>
                                        </p:tgtEl>
                                        <p:attrNameLst>
                                          <p:attrName>style.visibility</p:attrName>
                                        </p:attrNameLst>
                                      </p:cBhvr>
                                      <p:to>
                                        <p:strVal val="visible"/>
                                      </p:to>
                                    </p:set>
                                    <p:animEffect transition="in" filter="fade">
                                      <p:cBhvr>
                                        <p:cTn id="119" dur="2000"/>
                                        <p:tgtEl>
                                          <p:spTgt spid="33"/>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35"/>
                                        </p:tgtEl>
                                        <p:attrNameLst>
                                          <p:attrName>style.visibility</p:attrName>
                                        </p:attrNameLst>
                                      </p:cBhvr>
                                      <p:to>
                                        <p:strVal val="visible"/>
                                      </p:to>
                                    </p:set>
                                    <p:animEffect transition="in" filter="fade">
                                      <p:cBhvr>
                                        <p:cTn id="122" dur="2000"/>
                                        <p:tgtEl>
                                          <p:spTgt spid="35"/>
                                        </p:tgtEl>
                                      </p:cBhvr>
                                    </p:animEffect>
                                  </p:childTnLst>
                                </p:cTn>
                              </p:par>
                            </p:childTnLst>
                          </p:cTn>
                        </p:par>
                      </p:childTnLst>
                    </p:cTn>
                  </p:par>
                  <p:par>
                    <p:cTn id="123" fill="hold">
                      <p:stCondLst>
                        <p:cond delay="indefinite"/>
                      </p:stCondLst>
                      <p:childTnLst>
                        <p:par>
                          <p:cTn id="124" fill="hold">
                            <p:stCondLst>
                              <p:cond delay="0"/>
                            </p:stCondLst>
                            <p:childTnLst>
                              <p:par>
                                <p:cTn id="125" presetID="1" presetClass="exit" presetSubtype="0" fill="hold" nodeType="clickEffect">
                                  <p:stCondLst>
                                    <p:cond delay="0"/>
                                  </p:stCondLst>
                                  <p:childTnLst>
                                    <p:set>
                                      <p:cBhvr>
                                        <p:cTn id="126" dur="1" fill="hold">
                                          <p:stCondLst>
                                            <p:cond delay="0"/>
                                          </p:stCondLst>
                                        </p:cTn>
                                        <p:tgtEl>
                                          <p:spTgt spid="11"/>
                                        </p:tgtEl>
                                        <p:attrNameLst>
                                          <p:attrName>style.visibility</p:attrName>
                                        </p:attrNameLst>
                                      </p:cBhvr>
                                      <p:to>
                                        <p:strVal val="hidden"/>
                                      </p:to>
                                    </p:set>
                                  </p:childTnLst>
                                </p:cTn>
                              </p:par>
                              <p:par>
                                <p:cTn id="127" presetID="1" presetClass="exit" presetSubtype="0" fill="hold" nodeType="withEffect">
                                  <p:stCondLst>
                                    <p:cond delay="0"/>
                                  </p:stCondLst>
                                  <p:childTnLst>
                                    <p:set>
                                      <p:cBhvr>
                                        <p:cTn id="128" dur="1" fill="hold">
                                          <p:stCondLst>
                                            <p:cond delay="0"/>
                                          </p:stCondLst>
                                        </p:cTn>
                                        <p:tgtEl>
                                          <p:spTgt spid="16"/>
                                        </p:tgtEl>
                                        <p:attrNameLst>
                                          <p:attrName>style.visibility</p:attrName>
                                        </p:attrNameLst>
                                      </p:cBhvr>
                                      <p:to>
                                        <p:strVal val="hidden"/>
                                      </p:to>
                                    </p:set>
                                  </p:childTnLst>
                                </p:cTn>
                              </p:par>
                              <p:par>
                                <p:cTn id="129" presetID="1" presetClass="exit" presetSubtype="0" fill="hold" nodeType="withEffect">
                                  <p:stCondLst>
                                    <p:cond delay="0"/>
                                  </p:stCondLst>
                                  <p:childTnLst>
                                    <p:set>
                                      <p:cBhvr>
                                        <p:cTn id="130" dur="1" fill="hold">
                                          <p:stCondLst>
                                            <p:cond delay="0"/>
                                          </p:stCondLst>
                                        </p:cTn>
                                        <p:tgtEl>
                                          <p:spTgt spid="17"/>
                                        </p:tgtEl>
                                        <p:attrNameLst>
                                          <p:attrName>style.visibility</p:attrName>
                                        </p:attrNameLst>
                                      </p:cBhvr>
                                      <p:to>
                                        <p:strVal val="hidden"/>
                                      </p:to>
                                    </p:set>
                                  </p:childTnLst>
                                </p:cTn>
                              </p:par>
                              <p:par>
                                <p:cTn id="131" presetID="1" presetClass="exit" presetSubtype="0" fill="hold" nodeType="withEffect">
                                  <p:stCondLst>
                                    <p:cond delay="0"/>
                                  </p:stCondLst>
                                  <p:childTnLst>
                                    <p:set>
                                      <p:cBhvr>
                                        <p:cTn id="132" dur="1" fill="hold">
                                          <p:stCondLst>
                                            <p:cond delay="0"/>
                                          </p:stCondLst>
                                        </p:cTn>
                                        <p:tgtEl>
                                          <p:spTgt spid="19"/>
                                        </p:tgtEl>
                                        <p:attrNameLst>
                                          <p:attrName>style.visibility</p:attrName>
                                        </p:attrNameLst>
                                      </p:cBhvr>
                                      <p:to>
                                        <p:strVal val="hidden"/>
                                      </p:to>
                                    </p:set>
                                  </p:childTnLst>
                                </p:cTn>
                              </p:par>
                              <p:par>
                                <p:cTn id="133" presetID="1" presetClass="exit" presetSubtype="0" fill="hold" grpId="1" nodeType="withEffect">
                                  <p:stCondLst>
                                    <p:cond delay="0"/>
                                  </p:stCondLst>
                                  <p:childTnLst>
                                    <p:set>
                                      <p:cBhvr>
                                        <p:cTn id="134" dur="1" fill="hold">
                                          <p:stCondLst>
                                            <p:cond delay="0"/>
                                          </p:stCondLst>
                                        </p:cTn>
                                        <p:tgtEl>
                                          <p:spTgt spid="20"/>
                                        </p:tgtEl>
                                        <p:attrNameLst>
                                          <p:attrName>style.visibility</p:attrName>
                                        </p:attrNameLst>
                                      </p:cBhvr>
                                      <p:to>
                                        <p:strVal val="hidden"/>
                                      </p:to>
                                    </p:set>
                                  </p:childTnLst>
                                </p:cTn>
                              </p:par>
                              <p:par>
                                <p:cTn id="135" presetID="1" presetClass="exit" presetSubtype="0" fill="hold" grpId="1" nodeType="withEffect">
                                  <p:stCondLst>
                                    <p:cond delay="0"/>
                                  </p:stCondLst>
                                  <p:childTnLst>
                                    <p:set>
                                      <p:cBhvr>
                                        <p:cTn id="136" dur="1" fill="hold">
                                          <p:stCondLst>
                                            <p:cond delay="0"/>
                                          </p:stCondLst>
                                        </p:cTn>
                                        <p:tgtEl>
                                          <p:spTgt spid="21"/>
                                        </p:tgtEl>
                                        <p:attrNameLst>
                                          <p:attrName>style.visibility</p:attrName>
                                        </p:attrNameLst>
                                      </p:cBhvr>
                                      <p:to>
                                        <p:strVal val="hidden"/>
                                      </p:to>
                                    </p:set>
                                  </p:childTnLst>
                                </p:cTn>
                              </p:par>
                              <p:par>
                                <p:cTn id="137" presetID="1" presetClass="exit" presetSubtype="0" fill="hold" grpId="1" nodeType="withEffect">
                                  <p:stCondLst>
                                    <p:cond delay="0"/>
                                  </p:stCondLst>
                                  <p:childTnLst>
                                    <p:set>
                                      <p:cBhvr>
                                        <p:cTn id="138" dur="1" fill="hold">
                                          <p:stCondLst>
                                            <p:cond delay="0"/>
                                          </p:stCondLst>
                                        </p:cTn>
                                        <p:tgtEl>
                                          <p:spTgt spid="22"/>
                                        </p:tgtEl>
                                        <p:attrNameLst>
                                          <p:attrName>style.visibility</p:attrName>
                                        </p:attrNameLst>
                                      </p:cBhvr>
                                      <p:to>
                                        <p:strVal val="hidden"/>
                                      </p:to>
                                    </p:set>
                                  </p:childTnLst>
                                </p:cTn>
                              </p:par>
                              <p:par>
                                <p:cTn id="139" presetID="1" presetClass="exit" presetSubtype="0" fill="hold" grpId="1" nodeType="withEffect">
                                  <p:stCondLst>
                                    <p:cond delay="0"/>
                                  </p:stCondLst>
                                  <p:childTnLst>
                                    <p:set>
                                      <p:cBhvr>
                                        <p:cTn id="140" dur="1" fill="hold">
                                          <p:stCondLst>
                                            <p:cond delay="0"/>
                                          </p:stCondLst>
                                        </p:cTn>
                                        <p:tgtEl>
                                          <p:spTgt spid="23"/>
                                        </p:tgtEl>
                                        <p:attrNameLst>
                                          <p:attrName>style.visibility</p:attrName>
                                        </p:attrNameLst>
                                      </p:cBhvr>
                                      <p:to>
                                        <p:strVal val="hidden"/>
                                      </p:to>
                                    </p:set>
                                  </p:childTnLst>
                                </p:cTn>
                              </p:par>
                              <p:par>
                                <p:cTn id="141" presetID="1" presetClass="exit" presetSubtype="0" fill="hold" grpId="1" nodeType="withEffect">
                                  <p:stCondLst>
                                    <p:cond delay="0"/>
                                  </p:stCondLst>
                                  <p:childTnLst>
                                    <p:set>
                                      <p:cBhvr>
                                        <p:cTn id="142" dur="1" fill="hold">
                                          <p:stCondLst>
                                            <p:cond delay="0"/>
                                          </p:stCondLst>
                                        </p:cTn>
                                        <p:tgtEl>
                                          <p:spTgt spid="24"/>
                                        </p:tgtEl>
                                        <p:attrNameLst>
                                          <p:attrName>style.visibility</p:attrName>
                                        </p:attrNameLst>
                                      </p:cBhvr>
                                      <p:to>
                                        <p:strVal val="hidden"/>
                                      </p:to>
                                    </p:set>
                                  </p:childTnLst>
                                </p:cTn>
                              </p:par>
                              <p:par>
                                <p:cTn id="143" presetID="1" presetClass="exit" presetSubtype="0" fill="hold" grpId="1" nodeType="withEffect">
                                  <p:stCondLst>
                                    <p:cond delay="0"/>
                                  </p:stCondLst>
                                  <p:childTnLst>
                                    <p:set>
                                      <p:cBhvr>
                                        <p:cTn id="144" dur="1" fill="hold">
                                          <p:stCondLst>
                                            <p:cond delay="0"/>
                                          </p:stCondLst>
                                        </p:cTn>
                                        <p:tgtEl>
                                          <p:spTgt spid="25"/>
                                        </p:tgtEl>
                                        <p:attrNameLst>
                                          <p:attrName>style.visibility</p:attrName>
                                        </p:attrNameLst>
                                      </p:cBhvr>
                                      <p:to>
                                        <p:strVal val="hidden"/>
                                      </p:to>
                                    </p:set>
                                  </p:childTnLst>
                                </p:cTn>
                              </p:par>
                              <p:par>
                                <p:cTn id="145" presetID="1" presetClass="exit" presetSubtype="0" fill="hold" grpId="1" nodeType="withEffect">
                                  <p:stCondLst>
                                    <p:cond delay="0"/>
                                  </p:stCondLst>
                                  <p:childTnLst>
                                    <p:set>
                                      <p:cBhvr>
                                        <p:cTn id="146" dur="1" fill="hold">
                                          <p:stCondLst>
                                            <p:cond delay="0"/>
                                          </p:stCondLst>
                                        </p:cTn>
                                        <p:tgtEl>
                                          <p:spTgt spid="26"/>
                                        </p:tgtEl>
                                        <p:attrNameLst>
                                          <p:attrName>style.visibility</p:attrName>
                                        </p:attrNameLst>
                                      </p:cBhvr>
                                      <p:to>
                                        <p:strVal val="hidden"/>
                                      </p:to>
                                    </p:set>
                                  </p:childTnLst>
                                </p:cTn>
                              </p:par>
                              <p:par>
                                <p:cTn id="147" presetID="1" presetClass="exit" presetSubtype="0" fill="hold" grpId="1" nodeType="withEffect">
                                  <p:stCondLst>
                                    <p:cond delay="0"/>
                                  </p:stCondLst>
                                  <p:childTnLst>
                                    <p:set>
                                      <p:cBhvr>
                                        <p:cTn id="148" dur="1" fill="hold">
                                          <p:stCondLst>
                                            <p:cond delay="0"/>
                                          </p:stCondLst>
                                        </p:cTn>
                                        <p:tgtEl>
                                          <p:spTgt spid="27"/>
                                        </p:tgtEl>
                                        <p:attrNameLst>
                                          <p:attrName>style.visibility</p:attrName>
                                        </p:attrNameLst>
                                      </p:cBhvr>
                                      <p:to>
                                        <p:strVal val="hidden"/>
                                      </p:to>
                                    </p:set>
                                  </p:childTnLst>
                                </p:cTn>
                              </p:par>
                              <p:par>
                                <p:cTn id="149" presetID="1" presetClass="exit" presetSubtype="0" fill="hold" grpId="1" nodeType="withEffect">
                                  <p:stCondLst>
                                    <p:cond delay="0"/>
                                  </p:stCondLst>
                                  <p:childTnLst>
                                    <p:set>
                                      <p:cBhvr>
                                        <p:cTn id="150" dur="1" fill="hold">
                                          <p:stCondLst>
                                            <p:cond delay="0"/>
                                          </p:stCondLst>
                                        </p:cTn>
                                        <p:tgtEl>
                                          <p:spTgt spid="28"/>
                                        </p:tgtEl>
                                        <p:attrNameLst>
                                          <p:attrName>style.visibility</p:attrName>
                                        </p:attrNameLst>
                                      </p:cBhvr>
                                      <p:to>
                                        <p:strVal val="hidden"/>
                                      </p:to>
                                    </p:set>
                                  </p:childTnLst>
                                </p:cTn>
                              </p:par>
                              <p:par>
                                <p:cTn id="151" presetID="1" presetClass="exit" presetSubtype="0" fill="hold" grpId="1" nodeType="withEffect">
                                  <p:stCondLst>
                                    <p:cond delay="0"/>
                                  </p:stCondLst>
                                  <p:childTnLst>
                                    <p:set>
                                      <p:cBhvr>
                                        <p:cTn id="152" dur="1" fill="hold">
                                          <p:stCondLst>
                                            <p:cond delay="0"/>
                                          </p:stCondLst>
                                        </p:cTn>
                                        <p:tgtEl>
                                          <p:spTgt spid="29"/>
                                        </p:tgtEl>
                                        <p:attrNameLst>
                                          <p:attrName>style.visibility</p:attrName>
                                        </p:attrNameLst>
                                      </p:cBhvr>
                                      <p:to>
                                        <p:strVal val="hidden"/>
                                      </p:to>
                                    </p:set>
                                  </p:childTnLst>
                                </p:cTn>
                              </p:par>
                              <p:par>
                                <p:cTn id="153" presetID="1" presetClass="exit" presetSubtype="0" fill="hold" grpId="1" nodeType="withEffect">
                                  <p:stCondLst>
                                    <p:cond delay="0"/>
                                  </p:stCondLst>
                                  <p:childTnLst>
                                    <p:set>
                                      <p:cBhvr>
                                        <p:cTn id="154" dur="1" fill="hold">
                                          <p:stCondLst>
                                            <p:cond delay="0"/>
                                          </p:stCondLst>
                                        </p:cTn>
                                        <p:tgtEl>
                                          <p:spTgt spid="30"/>
                                        </p:tgtEl>
                                        <p:attrNameLst>
                                          <p:attrName>style.visibility</p:attrName>
                                        </p:attrNameLst>
                                      </p:cBhvr>
                                      <p:to>
                                        <p:strVal val="hidden"/>
                                      </p:to>
                                    </p:set>
                                  </p:childTnLst>
                                </p:cTn>
                              </p:par>
                              <p:par>
                                <p:cTn id="155" presetID="1" presetClass="exit" presetSubtype="0" fill="hold" grpId="1" nodeType="withEffect">
                                  <p:stCondLst>
                                    <p:cond delay="0"/>
                                  </p:stCondLst>
                                  <p:childTnLst>
                                    <p:set>
                                      <p:cBhvr>
                                        <p:cTn id="156" dur="1" fill="hold">
                                          <p:stCondLst>
                                            <p:cond delay="0"/>
                                          </p:stCondLst>
                                        </p:cTn>
                                        <p:tgtEl>
                                          <p:spTgt spid="31"/>
                                        </p:tgtEl>
                                        <p:attrNameLst>
                                          <p:attrName>style.visibility</p:attrName>
                                        </p:attrNameLst>
                                      </p:cBhvr>
                                      <p:to>
                                        <p:strVal val="hidden"/>
                                      </p:to>
                                    </p:set>
                                  </p:childTnLst>
                                </p:cTn>
                              </p:par>
                              <p:par>
                                <p:cTn id="157" presetID="1" presetClass="exit" presetSubtype="0" fill="hold" grpId="1" nodeType="withEffect">
                                  <p:stCondLst>
                                    <p:cond delay="0"/>
                                  </p:stCondLst>
                                  <p:childTnLst>
                                    <p:set>
                                      <p:cBhvr>
                                        <p:cTn id="158" dur="1" fill="hold">
                                          <p:stCondLst>
                                            <p:cond delay="0"/>
                                          </p:stCondLst>
                                        </p:cTn>
                                        <p:tgtEl>
                                          <p:spTgt spid="32"/>
                                        </p:tgtEl>
                                        <p:attrNameLst>
                                          <p:attrName>style.visibility</p:attrName>
                                        </p:attrNameLst>
                                      </p:cBhvr>
                                      <p:to>
                                        <p:strVal val="hidden"/>
                                      </p:to>
                                    </p:set>
                                  </p:childTnLst>
                                </p:cTn>
                              </p:par>
                              <p:par>
                                <p:cTn id="159" presetID="1" presetClass="exit" presetSubtype="0" fill="hold" grpId="1" nodeType="withEffect">
                                  <p:stCondLst>
                                    <p:cond delay="0"/>
                                  </p:stCondLst>
                                  <p:childTnLst>
                                    <p:set>
                                      <p:cBhvr>
                                        <p:cTn id="160" dur="1" fill="hold">
                                          <p:stCondLst>
                                            <p:cond delay="0"/>
                                          </p:stCondLst>
                                        </p:cTn>
                                        <p:tgtEl>
                                          <p:spTgt spid="33"/>
                                        </p:tgtEl>
                                        <p:attrNameLst>
                                          <p:attrName>style.visibility</p:attrName>
                                        </p:attrNameLst>
                                      </p:cBhvr>
                                      <p:to>
                                        <p:strVal val="hidden"/>
                                      </p:to>
                                    </p:set>
                                  </p:childTnLst>
                                </p:cTn>
                              </p:par>
                              <p:par>
                                <p:cTn id="161" presetID="1" presetClass="exit" presetSubtype="0" fill="hold" grpId="1" nodeType="withEffect">
                                  <p:stCondLst>
                                    <p:cond delay="0"/>
                                  </p:stCondLst>
                                  <p:childTnLst>
                                    <p:set>
                                      <p:cBhvr>
                                        <p:cTn id="162" dur="1" fill="hold">
                                          <p:stCondLst>
                                            <p:cond delay="0"/>
                                          </p:stCondLst>
                                        </p:cTn>
                                        <p:tgtEl>
                                          <p:spTgt spid="34"/>
                                        </p:tgtEl>
                                        <p:attrNameLst>
                                          <p:attrName>style.visibility</p:attrName>
                                        </p:attrNameLst>
                                      </p:cBhvr>
                                      <p:to>
                                        <p:strVal val="hidden"/>
                                      </p:to>
                                    </p:set>
                                  </p:childTnLst>
                                </p:cTn>
                              </p:par>
                              <p:par>
                                <p:cTn id="163" presetID="1" presetClass="exit" presetSubtype="0" fill="hold" grpId="1" nodeType="withEffect">
                                  <p:stCondLst>
                                    <p:cond delay="0"/>
                                  </p:stCondLst>
                                  <p:childTnLst>
                                    <p:set>
                                      <p:cBhvr>
                                        <p:cTn id="164" dur="1" fill="hold">
                                          <p:stCondLst>
                                            <p:cond delay="0"/>
                                          </p:stCondLst>
                                        </p:cTn>
                                        <p:tgtEl>
                                          <p:spTgt spid="35"/>
                                        </p:tgtEl>
                                        <p:attrNameLst>
                                          <p:attrName>style.visibility</p:attrName>
                                        </p:attrNameLst>
                                      </p:cBhvr>
                                      <p:to>
                                        <p:strVal val="hidden"/>
                                      </p:to>
                                    </p:set>
                                  </p:childTnLst>
                                </p:cTn>
                              </p:par>
                              <p:par>
                                <p:cTn id="165" presetID="1" presetClass="exit" presetSubtype="0" fill="hold" nodeType="withEffect">
                                  <p:stCondLst>
                                    <p:cond delay="0"/>
                                  </p:stCondLst>
                                  <p:childTnLst>
                                    <p:set>
                                      <p:cBhvr>
                                        <p:cTn id="166" dur="1" fill="hold">
                                          <p:stCondLst>
                                            <p:cond delay="0"/>
                                          </p:stCondLst>
                                        </p:cTn>
                                        <p:tgtEl>
                                          <p:spTgt spid="36"/>
                                        </p:tgtEl>
                                        <p:attrNameLst>
                                          <p:attrName>style.visibility</p:attrName>
                                        </p:attrNameLst>
                                      </p:cBhvr>
                                      <p:to>
                                        <p:strVal val="hidden"/>
                                      </p:to>
                                    </p:set>
                                  </p:childTnLst>
                                </p:cTn>
                              </p:par>
                              <p:par>
                                <p:cTn id="167" presetID="1" presetClass="exit" presetSubtype="0" fill="hold" nodeType="withEffect">
                                  <p:stCondLst>
                                    <p:cond delay="0"/>
                                  </p:stCondLst>
                                  <p:childTnLst>
                                    <p:set>
                                      <p:cBhvr>
                                        <p:cTn id="168" dur="1" fill="hold">
                                          <p:stCondLst>
                                            <p:cond delay="0"/>
                                          </p:stCondLst>
                                        </p:cTn>
                                        <p:tgtEl>
                                          <p:spTgt spid="37"/>
                                        </p:tgtEl>
                                        <p:attrNameLst>
                                          <p:attrName>style.visibility</p:attrName>
                                        </p:attrNameLst>
                                      </p:cBhvr>
                                      <p:to>
                                        <p:strVal val="hidden"/>
                                      </p:to>
                                    </p:set>
                                  </p:childTnLst>
                                </p:cTn>
                              </p:par>
                              <p:par>
                                <p:cTn id="169" presetID="1" presetClass="exit" presetSubtype="0" fill="hold" grpId="1" nodeType="withEffect">
                                  <p:stCondLst>
                                    <p:cond delay="0"/>
                                  </p:stCondLst>
                                  <p:childTnLst>
                                    <p:set>
                                      <p:cBhvr>
                                        <p:cTn id="170" dur="1" fill="hold">
                                          <p:stCondLst>
                                            <p:cond delay="0"/>
                                          </p:stCondLst>
                                        </p:cTn>
                                        <p:tgtEl>
                                          <p:spTgt spid="40"/>
                                        </p:tgtEl>
                                        <p:attrNameLst>
                                          <p:attrName>style.visibility</p:attrName>
                                        </p:attrNameLst>
                                      </p:cBhvr>
                                      <p:to>
                                        <p:strVal val="hidden"/>
                                      </p:to>
                                    </p:set>
                                  </p:childTnLst>
                                </p:cTn>
                              </p:par>
                              <p:par>
                                <p:cTn id="171" presetID="1" presetClass="exit" presetSubtype="0" fill="hold" nodeType="withEffect">
                                  <p:stCondLst>
                                    <p:cond delay="0"/>
                                  </p:stCondLst>
                                  <p:childTnLst>
                                    <p:set>
                                      <p:cBhvr>
                                        <p:cTn id="172" dur="1" fill="hold">
                                          <p:stCondLst>
                                            <p:cond delay="0"/>
                                          </p:stCondLst>
                                        </p:cTn>
                                        <p:tgtEl>
                                          <p:spTgt spid="43"/>
                                        </p:tgtEl>
                                        <p:attrNameLst>
                                          <p:attrName>style.visibility</p:attrName>
                                        </p:attrNameLst>
                                      </p:cBhvr>
                                      <p:to>
                                        <p:strVal val="hidden"/>
                                      </p:to>
                                    </p:set>
                                  </p:childTnLst>
                                </p:cTn>
                              </p:par>
                              <p:par>
                                <p:cTn id="173" presetID="1" presetClass="exit" presetSubtype="0" fill="hold" grpId="1" nodeType="withEffect">
                                  <p:stCondLst>
                                    <p:cond delay="0"/>
                                  </p:stCondLst>
                                  <p:childTnLst>
                                    <p:set>
                                      <p:cBhvr>
                                        <p:cTn id="174" dur="1" fill="hold">
                                          <p:stCondLst>
                                            <p:cond delay="0"/>
                                          </p:stCondLst>
                                        </p:cTn>
                                        <p:tgtEl>
                                          <p:spTgt spid="49"/>
                                        </p:tgtEl>
                                        <p:attrNameLst>
                                          <p:attrName>style.visibility</p:attrName>
                                        </p:attrNameLst>
                                      </p:cBhvr>
                                      <p:to>
                                        <p:strVal val="hidden"/>
                                      </p:to>
                                    </p:set>
                                  </p:childTnLst>
                                </p:cTn>
                              </p:par>
                              <p:par>
                                <p:cTn id="175" presetID="1" presetClass="exit" presetSubtype="0" fill="hold" grpId="1" nodeType="withEffect">
                                  <p:stCondLst>
                                    <p:cond delay="0"/>
                                  </p:stCondLst>
                                  <p:childTnLst>
                                    <p:set>
                                      <p:cBhvr>
                                        <p:cTn id="176" dur="1" fill="hold">
                                          <p:stCondLst>
                                            <p:cond delay="0"/>
                                          </p:stCondLst>
                                        </p:cTn>
                                        <p:tgtEl>
                                          <p:spTgt spid="50"/>
                                        </p:tgtEl>
                                        <p:attrNameLst>
                                          <p:attrName>style.visibility</p:attrName>
                                        </p:attrNameLst>
                                      </p:cBhvr>
                                      <p:to>
                                        <p:strVal val="hidden"/>
                                      </p:to>
                                    </p:set>
                                  </p:childTnLst>
                                </p:cTn>
                              </p:par>
                              <p:par>
                                <p:cTn id="177" presetID="1" presetClass="exit" presetSubtype="0" fill="hold" grpId="1" nodeType="withEffect">
                                  <p:stCondLst>
                                    <p:cond delay="0"/>
                                  </p:stCondLst>
                                  <p:childTnLst>
                                    <p:set>
                                      <p:cBhvr>
                                        <p:cTn id="178" dur="1" fill="hold">
                                          <p:stCondLst>
                                            <p:cond delay="0"/>
                                          </p:stCondLst>
                                        </p:cTn>
                                        <p:tgtEl>
                                          <p:spTgt spid="41"/>
                                        </p:tgtEl>
                                        <p:attrNameLst>
                                          <p:attrName>style.visibility</p:attrName>
                                        </p:attrNameLst>
                                      </p:cBhvr>
                                      <p:to>
                                        <p:strVal val="hidden"/>
                                      </p:to>
                                    </p:set>
                                  </p:childTnLst>
                                </p:cTn>
                              </p:par>
                              <p:par>
                                <p:cTn id="179" presetID="1" presetClass="exit" presetSubtype="0" fill="hold" grpId="1" nodeType="withEffect">
                                  <p:stCondLst>
                                    <p:cond delay="0"/>
                                  </p:stCondLst>
                                  <p:childTnLst>
                                    <p:set>
                                      <p:cBhvr>
                                        <p:cTn id="180" dur="1" fill="hold">
                                          <p:stCondLst>
                                            <p:cond delay="0"/>
                                          </p:stCondLst>
                                        </p:cTn>
                                        <p:tgtEl>
                                          <p:spTgt spid="47"/>
                                        </p:tgtEl>
                                        <p:attrNameLst>
                                          <p:attrName>style.visibility</p:attrName>
                                        </p:attrNameLst>
                                      </p:cBhvr>
                                      <p:to>
                                        <p:strVal val="hidden"/>
                                      </p:to>
                                    </p:set>
                                  </p:childTnLst>
                                </p:cTn>
                              </p:par>
                              <p:par>
                                <p:cTn id="181" presetID="1" presetClass="exit" presetSubtype="0" fill="hold" grpId="1" nodeType="withEffect">
                                  <p:stCondLst>
                                    <p:cond delay="0"/>
                                  </p:stCondLst>
                                  <p:childTnLst>
                                    <p:set>
                                      <p:cBhvr>
                                        <p:cTn id="182" dur="1" fill="hold">
                                          <p:stCondLst>
                                            <p:cond delay="0"/>
                                          </p:stCondLst>
                                        </p:cTn>
                                        <p:tgtEl>
                                          <p:spTgt spid="46"/>
                                        </p:tgtEl>
                                        <p:attrNameLst>
                                          <p:attrName>style.visibility</p:attrName>
                                        </p:attrNameLst>
                                      </p:cBhvr>
                                      <p:to>
                                        <p:strVal val="hidden"/>
                                      </p:to>
                                    </p:set>
                                  </p:childTnLst>
                                </p:cTn>
                              </p:par>
                              <p:par>
                                <p:cTn id="183" presetID="1" presetClass="exit" presetSubtype="0" fill="hold" grpId="1" nodeType="withEffect">
                                  <p:stCondLst>
                                    <p:cond delay="0"/>
                                  </p:stCondLst>
                                  <p:childTnLst>
                                    <p:set>
                                      <p:cBhvr>
                                        <p:cTn id="184" dur="1" fill="hold">
                                          <p:stCondLst>
                                            <p:cond delay="0"/>
                                          </p:stCondLst>
                                        </p:cTn>
                                        <p:tgtEl>
                                          <p:spTgt spid="42"/>
                                        </p:tgtEl>
                                        <p:attrNameLst>
                                          <p:attrName>style.visibility</p:attrName>
                                        </p:attrNameLst>
                                      </p:cBhvr>
                                      <p:to>
                                        <p:strVal val="hidden"/>
                                      </p:to>
                                    </p:set>
                                  </p:childTnLst>
                                </p:cTn>
                              </p:par>
                              <p:par>
                                <p:cTn id="185" presetID="1" presetClass="exit" presetSubtype="0" fill="hold" nodeType="withEffect">
                                  <p:stCondLst>
                                    <p:cond delay="0"/>
                                  </p:stCondLst>
                                  <p:childTnLst>
                                    <p:set>
                                      <p:cBhvr>
                                        <p:cTn id="186" dur="1" fill="hold">
                                          <p:stCondLst>
                                            <p:cond delay="0"/>
                                          </p:stCondLst>
                                        </p:cTn>
                                        <p:tgtEl>
                                          <p:spTgt spid="6"/>
                                        </p:tgtEl>
                                        <p:attrNameLst>
                                          <p:attrName>style.visibility</p:attrName>
                                        </p:attrNameLst>
                                      </p:cBhvr>
                                      <p:to>
                                        <p:strVal val="hidden"/>
                                      </p:to>
                                    </p:set>
                                  </p:childTnLst>
                                </p:cTn>
                              </p:par>
                              <p:par>
                                <p:cTn id="187" presetID="10" presetClass="entr" presetSubtype="0" fill="hold" nodeType="withEffect">
                                  <p:stCondLst>
                                    <p:cond delay="0"/>
                                  </p:stCondLst>
                                  <p:childTnLst>
                                    <p:set>
                                      <p:cBhvr>
                                        <p:cTn id="188" dur="1" fill="hold">
                                          <p:stCondLst>
                                            <p:cond delay="0"/>
                                          </p:stCondLst>
                                        </p:cTn>
                                        <p:tgtEl>
                                          <p:spTgt spid="9"/>
                                        </p:tgtEl>
                                        <p:attrNameLst>
                                          <p:attrName>style.visibility</p:attrName>
                                        </p:attrNameLst>
                                      </p:cBhvr>
                                      <p:to>
                                        <p:strVal val="visible"/>
                                      </p:to>
                                    </p:set>
                                    <p:animEffect transition="in" filter="fade">
                                      <p:cBhvr>
                                        <p:cTn id="18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40" grpId="0"/>
      <p:bldP spid="40" grpId="1"/>
      <p:bldP spid="41" grpId="0"/>
      <p:bldP spid="41" grpId="1"/>
      <p:bldP spid="42" grpId="0"/>
      <p:bldP spid="42" grpId="1"/>
      <p:bldP spid="46" grpId="0"/>
      <p:bldP spid="46" grpId="1"/>
      <p:bldP spid="47" grpId="0"/>
      <p:bldP spid="47" grpId="1"/>
      <p:bldP spid="49" grpId="0"/>
      <p:bldP spid="49" grpId="1"/>
      <p:bldP spid="50" grpId="0"/>
      <p:bldP spid="50"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حر 3"/>
          <p:cNvSpPr/>
          <p:nvPr/>
        </p:nvSpPr>
        <p:spPr>
          <a:xfrm>
            <a:off x="7643834" y="1150557"/>
            <a:ext cx="942109" cy="5636029"/>
          </a:xfrm>
          <a:custGeom>
            <a:avLst/>
            <a:gdLst>
              <a:gd name="connsiteX0" fmla="*/ 66502 w 942109"/>
              <a:gd name="connsiteY0" fmla="*/ 0 h 5636029"/>
              <a:gd name="connsiteX1" fmla="*/ 931025 w 942109"/>
              <a:gd name="connsiteY1" fmla="*/ 2427316 h 5636029"/>
              <a:gd name="connsiteX2" fmla="*/ 0 w 942109"/>
              <a:gd name="connsiteY2" fmla="*/ 5636029 h 5636029"/>
            </a:gdLst>
            <a:ahLst/>
            <a:cxnLst>
              <a:cxn ang="0">
                <a:pos x="connsiteX0" y="connsiteY0"/>
              </a:cxn>
              <a:cxn ang="0">
                <a:pos x="connsiteX1" y="connsiteY1"/>
              </a:cxn>
              <a:cxn ang="0">
                <a:pos x="connsiteX2" y="connsiteY2"/>
              </a:cxn>
            </a:cxnLst>
            <a:rect l="l" t="t" r="r" b="b"/>
            <a:pathLst>
              <a:path w="942109" h="5636029">
                <a:moveTo>
                  <a:pt x="66502" y="0"/>
                </a:moveTo>
                <a:cubicBezTo>
                  <a:pt x="504305" y="743989"/>
                  <a:pt x="942109" y="1487978"/>
                  <a:pt x="931025" y="2427316"/>
                </a:cubicBezTo>
                <a:cubicBezTo>
                  <a:pt x="919941" y="3366654"/>
                  <a:pt x="459970" y="4501341"/>
                  <a:pt x="0" y="5636029"/>
                </a:cubicBezTo>
              </a:path>
            </a:pathLst>
          </a:custGeom>
          <a:ln w="635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5" name="شكل حر 4"/>
          <p:cNvSpPr/>
          <p:nvPr/>
        </p:nvSpPr>
        <p:spPr>
          <a:xfrm>
            <a:off x="6643702" y="1150557"/>
            <a:ext cx="942109" cy="5636029"/>
          </a:xfrm>
          <a:custGeom>
            <a:avLst/>
            <a:gdLst>
              <a:gd name="connsiteX0" fmla="*/ 66502 w 942109"/>
              <a:gd name="connsiteY0" fmla="*/ 0 h 5636029"/>
              <a:gd name="connsiteX1" fmla="*/ 931025 w 942109"/>
              <a:gd name="connsiteY1" fmla="*/ 2427316 h 5636029"/>
              <a:gd name="connsiteX2" fmla="*/ 0 w 942109"/>
              <a:gd name="connsiteY2" fmla="*/ 5636029 h 5636029"/>
            </a:gdLst>
            <a:ahLst/>
            <a:cxnLst>
              <a:cxn ang="0">
                <a:pos x="connsiteX0" y="connsiteY0"/>
              </a:cxn>
              <a:cxn ang="0">
                <a:pos x="connsiteX1" y="connsiteY1"/>
              </a:cxn>
              <a:cxn ang="0">
                <a:pos x="connsiteX2" y="connsiteY2"/>
              </a:cxn>
            </a:cxnLst>
            <a:rect l="l" t="t" r="r" b="b"/>
            <a:pathLst>
              <a:path w="942109" h="5636029">
                <a:moveTo>
                  <a:pt x="66502" y="0"/>
                </a:moveTo>
                <a:cubicBezTo>
                  <a:pt x="504305" y="743989"/>
                  <a:pt x="942109" y="1487978"/>
                  <a:pt x="931025" y="2427316"/>
                </a:cubicBezTo>
                <a:cubicBezTo>
                  <a:pt x="919941" y="3366654"/>
                  <a:pt x="459970" y="4501341"/>
                  <a:pt x="0" y="5636029"/>
                </a:cubicBezTo>
              </a:path>
            </a:pathLst>
          </a:custGeom>
          <a:ln w="635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6" name="شكل حر 5"/>
          <p:cNvSpPr/>
          <p:nvPr/>
        </p:nvSpPr>
        <p:spPr>
          <a:xfrm flipH="1">
            <a:off x="2643174" y="1221995"/>
            <a:ext cx="857256" cy="5636029"/>
          </a:xfrm>
          <a:custGeom>
            <a:avLst/>
            <a:gdLst>
              <a:gd name="connsiteX0" fmla="*/ 66502 w 942109"/>
              <a:gd name="connsiteY0" fmla="*/ 0 h 5636029"/>
              <a:gd name="connsiteX1" fmla="*/ 931025 w 942109"/>
              <a:gd name="connsiteY1" fmla="*/ 2427316 h 5636029"/>
              <a:gd name="connsiteX2" fmla="*/ 0 w 942109"/>
              <a:gd name="connsiteY2" fmla="*/ 5636029 h 5636029"/>
            </a:gdLst>
            <a:ahLst/>
            <a:cxnLst>
              <a:cxn ang="0">
                <a:pos x="connsiteX0" y="connsiteY0"/>
              </a:cxn>
              <a:cxn ang="0">
                <a:pos x="connsiteX1" y="connsiteY1"/>
              </a:cxn>
              <a:cxn ang="0">
                <a:pos x="connsiteX2" y="connsiteY2"/>
              </a:cxn>
            </a:cxnLst>
            <a:rect l="l" t="t" r="r" b="b"/>
            <a:pathLst>
              <a:path w="942109" h="5636029">
                <a:moveTo>
                  <a:pt x="66502" y="0"/>
                </a:moveTo>
                <a:cubicBezTo>
                  <a:pt x="504305" y="743989"/>
                  <a:pt x="942109" y="1487978"/>
                  <a:pt x="931025" y="2427316"/>
                </a:cubicBezTo>
                <a:cubicBezTo>
                  <a:pt x="919941" y="3366654"/>
                  <a:pt x="459970" y="4501341"/>
                  <a:pt x="0" y="5636029"/>
                </a:cubicBezTo>
              </a:path>
            </a:pathLst>
          </a:custGeom>
          <a:ln w="635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8" name="شكل حر 7"/>
          <p:cNvSpPr/>
          <p:nvPr/>
        </p:nvSpPr>
        <p:spPr>
          <a:xfrm flipH="1">
            <a:off x="3714744" y="1221995"/>
            <a:ext cx="857256" cy="5636029"/>
          </a:xfrm>
          <a:custGeom>
            <a:avLst/>
            <a:gdLst>
              <a:gd name="connsiteX0" fmla="*/ 66502 w 942109"/>
              <a:gd name="connsiteY0" fmla="*/ 0 h 5636029"/>
              <a:gd name="connsiteX1" fmla="*/ 931025 w 942109"/>
              <a:gd name="connsiteY1" fmla="*/ 2427316 h 5636029"/>
              <a:gd name="connsiteX2" fmla="*/ 0 w 942109"/>
              <a:gd name="connsiteY2" fmla="*/ 5636029 h 5636029"/>
            </a:gdLst>
            <a:ahLst/>
            <a:cxnLst>
              <a:cxn ang="0">
                <a:pos x="connsiteX0" y="connsiteY0"/>
              </a:cxn>
              <a:cxn ang="0">
                <a:pos x="connsiteX1" y="connsiteY1"/>
              </a:cxn>
              <a:cxn ang="0">
                <a:pos x="connsiteX2" y="connsiteY2"/>
              </a:cxn>
            </a:cxnLst>
            <a:rect l="l" t="t" r="r" b="b"/>
            <a:pathLst>
              <a:path w="942109" h="5636029">
                <a:moveTo>
                  <a:pt x="66502" y="0"/>
                </a:moveTo>
                <a:cubicBezTo>
                  <a:pt x="504305" y="743989"/>
                  <a:pt x="942109" y="1487978"/>
                  <a:pt x="931025" y="2427316"/>
                </a:cubicBezTo>
                <a:cubicBezTo>
                  <a:pt x="919941" y="3366654"/>
                  <a:pt x="459970" y="4501341"/>
                  <a:pt x="0" y="5636029"/>
                </a:cubicBezTo>
              </a:path>
            </a:pathLst>
          </a:custGeom>
          <a:ln w="635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19" name="شكل حر 18"/>
          <p:cNvSpPr/>
          <p:nvPr/>
        </p:nvSpPr>
        <p:spPr>
          <a:xfrm>
            <a:off x="482138" y="2592574"/>
            <a:ext cx="2776451" cy="964276"/>
          </a:xfrm>
          <a:custGeom>
            <a:avLst/>
            <a:gdLst>
              <a:gd name="connsiteX0" fmla="*/ 0 w 2776451"/>
              <a:gd name="connsiteY0" fmla="*/ 931025 h 964276"/>
              <a:gd name="connsiteX1" fmla="*/ 1695797 w 2776451"/>
              <a:gd name="connsiteY1" fmla="*/ 964276 h 964276"/>
              <a:gd name="connsiteX2" fmla="*/ 1945178 w 2776451"/>
              <a:gd name="connsiteY2" fmla="*/ 914400 h 964276"/>
              <a:gd name="connsiteX3" fmla="*/ 2327564 w 2776451"/>
              <a:gd name="connsiteY3" fmla="*/ 665018 h 964276"/>
              <a:gd name="connsiteX4" fmla="*/ 2477193 w 2776451"/>
              <a:gd name="connsiteY4" fmla="*/ 66502 h 964276"/>
              <a:gd name="connsiteX5" fmla="*/ 2693324 w 2776451"/>
              <a:gd name="connsiteY5" fmla="*/ 266007 h 964276"/>
              <a:gd name="connsiteX6" fmla="*/ 2776451 w 2776451"/>
              <a:gd name="connsiteY6" fmla="*/ 931025 h 964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76451" h="964276">
                <a:moveTo>
                  <a:pt x="0" y="931025"/>
                </a:moveTo>
                <a:lnTo>
                  <a:pt x="1695797" y="964276"/>
                </a:lnTo>
                <a:cubicBezTo>
                  <a:pt x="2019993" y="961505"/>
                  <a:pt x="1839884" y="964276"/>
                  <a:pt x="1945178" y="914400"/>
                </a:cubicBezTo>
                <a:cubicBezTo>
                  <a:pt x="2050472" y="864524"/>
                  <a:pt x="2238895" y="806334"/>
                  <a:pt x="2327564" y="665018"/>
                </a:cubicBezTo>
                <a:cubicBezTo>
                  <a:pt x="2416233" y="523702"/>
                  <a:pt x="2416233" y="133004"/>
                  <a:pt x="2477193" y="66502"/>
                </a:cubicBezTo>
                <a:cubicBezTo>
                  <a:pt x="2538153" y="0"/>
                  <a:pt x="2643448" y="121920"/>
                  <a:pt x="2693324" y="266007"/>
                </a:cubicBezTo>
                <a:cubicBezTo>
                  <a:pt x="2743200" y="410094"/>
                  <a:pt x="2745971" y="817418"/>
                  <a:pt x="2776451" y="931025"/>
                </a:cubicBezTo>
              </a:path>
            </a:pathLst>
          </a:custGeom>
          <a:ln w="63500">
            <a:solidFill>
              <a:srgbClr val="FF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20" name="شكل حر 19"/>
          <p:cNvSpPr/>
          <p:nvPr/>
        </p:nvSpPr>
        <p:spPr>
          <a:xfrm flipV="1">
            <a:off x="500034" y="3650887"/>
            <a:ext cx="2776451" cy="798893"/>
          </a:xfrm>
          <a:custGeom>
            <a:avLst/>
            <a:gdLst>
              <a:gd name="connsiteX0" fmla="*/ 0 w 2776451"/>
              <a:gd name="connsiteY0" fmla="*/ 931025 h 964276"/>
              <a:gd name="connsiteX1" fmla="*/ 1695797 w 2776451"/>
              <a:gd name="connsiteY1" fmla="*/ 964276 h 964276"/>
              <a:gd name="connsiteX2" fmla="*/ 1945178 w 2776451"/>
              <a:gd name="connsiteY2" fmla="*/ 914400 h 964276"/>
              <a:gd name="connsiteX3" fmla="*/ 2327564 w 2776451"/>
              <a:gd name="connsiteY3" fmla="*/ 665018 h 964276"/>
              <a:gd name="connsiteX4" fmla="*/ 2477193 w 2776451"/>
              <a:gd name="connsiteY4" fmla="*/ 66502 h 964276"/>
              <a:gd name="connsiteX5" fmla="*/ 2693324 w 2776451"/>
              <a:gd name="connsiteY5" fmla="*/ 266007 h 964276"/>
              <a:gd name="connsiteX6" fmla="*/ 2776451 w 2776451"/>
              <a:gd name="connsiteY6" fmla="*/ 931025 h 964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76451" h="964276">
                <a:moveTo>
                  <a:pt x="0" y="931025"/>
                </a:moveTo>
                <a:lnTo>
                  <a:pt x="1695797" y="964276"/>
                </a:lnTo>
                <a:cubicBezTo>
                  <a:pt x="2019993" y="961505"/>
                  <a:pt x="1839884" y="964276"/>
                  <a:pt x="1945178" y="914400"/>
                </a:cubicBezTo>
                <a:cubicBezTo>
                  <a:pt x="2050472" y="864524"/>
                  <a:pt x="2238895" y="806334"/>
                  <a:pt x="2327564" y="665018"/>
                </a:cubicBezTo>
                <a:cubicBezTo>
                  <a:pt x="2416233" y="523702"/>
                  <a:pt x="2416233" y="133004"/>
                  <a:pt x="2477193" y="66502"/>
                </a:cubicBezTo>
                <a:cubicBezTo>
                  <a:pt x="2538153" y="0"/>
                  <a:pt x="2643448" y="121920"/>
                  <a:pt x="2693324" y="266007"/>
                </a:cubicBezTo>
                <a:cubicBezTo>
                  <a:pt x="2743200" y="410094"/>
                  <a:pt x="2745971" y="817418"/>
                  <a:pt x="2776451" y="931025"/>
                </a:cubicBezTo>
              </a:path>
            </a:pathLst>
          </a:custGeom>
          <a:ln w="63500">
            <a:solidFill>
              <a:srgbClr val="FF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cxnSp>
        <p:nvCxnSpPr>
          <p:cNvPr id="22" name="رابط مستقيم 21"/>
          <p:cNvCxnSpPr/>
          <p:nvPr/>
        </p:nvCxnSpPr>
        <p:spPr>
          <a:xfrm rot="10800000">
            <a:off x="2857488" y="3579449"/>
            <a:ext cx="428628" cy="1588"/>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رابط مستقيم 22"/>
          <p:cNvCxnSpPr/>
          <p:nvPr/>
        </p:nvCxnSpPr>
        <p:spPr>
          <a:xfrm rot="10800000">
            <a:off x="2857489" y="3650887"/>
            <a:ext cx="428628" cy="1588"/>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شكل بيضاوي 23"/>
          <p:cNvSpPr/>
          <p:nvPr/>
        </p:nvSpPr>
        <p:spPr>
          <a:xfrm>
            <a:off x="3286116" y="3007945"/>
            <a:ext cx="285752" cy="21431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5" name="شكل بيضاوي 24"/>
          <p:cNvSpPr/>
          <p:nvPr/>
        </p:nvSpPr>
        <p:spPr>
          <a:xfrm>
            <a:off x="3286116" y="4150953"/>
            <a:ext cx="285752" cy="21431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6" name="شكل بيضاوي 25"/>
          <p:cNvSpPr/>
          <p:nvPr/>
        </p:nvSpPr>
        <p:spPr>
          <a:xfrm>
            <a:off x="3357554" y="3579449"/>
            <a:ext cx="285752" cy="21431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0" name="شكل حر 29"/>
          <p:cNvSpPr/>
          <p:nvPr/>
        </p:nvSpPr>
        <p:spPr>
          <a:xfrm>
            <a:off x="399011" y="1359519"/>
            <a:ext cx="1529783" cy="1362674"/>
          </a:xfrm>
          <a:custGeom>
            <a:avLst/>
            <a:gdLst>
              <a:gd name="connsiteX0" fmla="*/ 0 w 881149"/>
              <a:gd name="connsiteY0" fmla="*/ 667789 h 872836"/>
              <a:gd name="connsiteX1" fmla="*/ 216131 w 881149"/>
              <a:gd name="connsiteY1" fmla="*/ 667789 h 872836"/>
              <a:gd name="connsiteX2" fmla="*/ 266007 w 881149"/>
              <a:gd name="connsiteY2" fmla="*/ 2771 h 872836"/>
              <a:gd name="connsiteX3" fmla="*/ 299258 w 881149"/>
              <a:gd name="connsiteY3" fmla="*/ 684415 h 872836"/>
              <a:gd name="connsiteX4" fmla="*/ 432262 w 881149"/>
              <a:gd name="connsiteY4" fmla="*/ 667789 h 872836"/>
              <a:gd name="connsiteX5" fmla="*/ 432262 w 881149"/>
              <a:gd name="connsiteY5" fmla="*/ 36022 h 872836"/>
              <a:gd name="connsiteX6" fmla="*/ 482138 w 881149"/>
              <a:gd name="connsiteY6" fmla="*/ 717666 h 872836"/>
              <a:gd name="connsiteX7" fmla="*/ 648393 w 881149"/>
              <a:gd name="connsiteY7" fmla="*/ 634539 h 872836"/>
              <a:gd name="connsiteX8" fmla="*/ 631767 w 881149"/>
              <a:gd name="connsiteY8" fmla="*/ 52648 h 872836"/>
              <a:gd name="connsiteX9" fmla="*/ 681644 w 881149"/>
              <a:gd name="connsiteY9" fmla="*/ 767542 h 872836"/>
              <a:gd name="connsiteX10" fmla="*/ 881149 w 881149"/>
              <a:gd name="connsiteY10" fmla="*/ 684415 h 872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81149" h="872836">
                <a:moveTo>
                  <a:pt x="0" y="667789"/>
                </a:moveTo>
                <a:cubicBezTo>
                  <a:pt x="85898" y="723207"/>
                  <a:pt x="171797" y="778625"/>
                  <a:pt x="216131" y="667789"/>
                </a:cubicBezTo>
                <a:cubicBezTo>
                  <a:pt x="260465" y="556953"/>
                  <a:pt x="252153" y="0"/>
                  <a:pt x="266007" y="2771"/>
                </a:cubicBezTo>
                <a:cubicBezTo>
                  <a:pt x="279862" y="5542"/>
                  <a:pt x="271549" y="573579"/>
                  <a:pt x="299258" y="684415"/>
                </a:cubicBezTo>
                <a:cubicBezTo>
                  <a:pt x="326967" y="795251"/>
                  <a:pt x="410095" y="775854"/>
                  <a:pt x="432262" y="667789"/>
                </a:cubicBezTo>
                <a:cubicBezTo>
                  <a:pt x="454429" y="559724"/>
                  <a:pt x="423949" y="27709"/>
                  <a:pt x="432262" y="36022"/>
                </a:cubicBezTo>
                <a:cubicBezTo>
                  <a:pt x="440575" y="44335"/>
                  <a:pt x="446116" y="617913"/>
                  <a:pt x="482138" y="717666"/>
                </a:cubicBezTo>
                <a:cubicBezTo>
                  <a:pt x="518160" y="817419"/>
                  <a:pt x="623455" y="745375"/>
                  <a:pt x="648393" y="634539"/>
                </a:cubicBezTo>
                <a:cubicBezTo>
                  <a:pt x="673331" y="523703"/>
                  <a:pt x="626225" y="30481"/>
                  <a:pt x="631767" y="52648"/>
                </a:cubicBezTo>
                <a:cubicBezTo>
                  <a:pt x="637309" y="74815"/>
                  <a:pt x="640080" y="662248"/>
                  <a:pt x="681644" y="767542"/>
                </a:cubicBezTo>
                <a:cubicBezTo>
                  <a:pt x="723208" y="872836"/>
                  <a:pt x="802178" y="778625"/>
                  <a:pt x="881149" y="684415"/>
                </a:cubicBezTo>
              </a:path>
            </a:pathLst>
          </a:custGeom>
          <a:ln w="63500"/>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31" name="مربع نص 30"/>
          <p:cNvSpPr txBox="1"/>
          <p:nvPr/>
        </p:nvSpPr>
        <p:spPr>
          <a:xfrm>
            <a:off x="714348" y="793367"/>
            <a:ext cx="714380" cy="584775"/>
          </a:xfrm>
          <a:prstGeom prst="rect">
            <a:avLst/>
          </a:prstGeom>
          <a:noFill/>
        </p:spPr>
        <p:txBody>
          <a:bodyPr wrap="square" rtlCol="1">
            <a:spAutoFit/>
          </a:bodyPr>
          <a:lstStyle/>
          <a:p>
            <a:r>
              <a:rPr lang="en-US" sz="3200" b="1" dirty="0" smtClean="0"/>
              <a:t>AP</a:t>
            </a:r>
            <a:endParaRPr lang="ar-IQ" sz="3200" b="1" dirty="0"/>
          </a:p>
        </p:txBody>
      </p:sp>
      <p:sp>
        <p:nvSpPr>
          <p:cNvPr id="32" name="مربع نص 31"/>
          <p:cNvSpPr txBox="1"/>
          <p:nvPr/>
        </p:nvSpPr>
        <p:spPr>
          <a:xfrm>
            <a:off x="642910" y="3865201"/>
            <a:ext cx="1500230" cy="954107"/>
          </a:xfrm>
          <a:prstGeom prst="rect">
            <a:avLst/>
          </a:prstGeom>
          <a:noFill/>
        </p:spPr>
        <p:txBody>
          <a:bodyPr wrap="square" rtlCol="1">
            <a:spAutoFit/>
          </a:bodyPr>
          <a:lstStyle/>
          <a:p>
            <a:r>
              <a:rPr lang="en-US" sz="2800" b="1" dirty="0" smtClean="0"/>
              <a:t>Stretch receptor</a:t>
            </a:r>
            <a:endParaRPr lang="ar-IQ" sz="2800" b="1" dirty="0"/>
          </a:p>
        </p:txBody>
      </p:sp>
      <p:sp>
        <p:nvSpPr>
          <p:cNvPr id="16" name="عنوان 1"/>
          <p:cNvSpPr>
            <a:spLocks noGrp="1"/>
          </p:cNvSpPr>
          <p:nvPr>
            <p:ph type="title"/>
          </p:nvPr>
        </p:nvSpPr>
        <p:spPr>
          <a:xfrm>
            <a:off x="428596" y="214290"/>
            <a:ext cx="6643702" cy="1143000"/>
          </a:xfrm>
        </p:spPr>
        <p:txBody>
          <a:bodyPr>
            <a:normAutofit fontScale="90000"/>
          </a:bodyPr>
          <a:lstStyle/>
          <a:p>
            <a:pPr algn="l"/>
            <a:r>
              <a:rPr lang="en-US" b="1" dirty="0" smtClean="0"/>
              <a:t>Mechanism of transduction </a:t>
            </a:r>
            <a:br>
              <a:rPr lang="en-US" b="1" dirty="0" smtClean="0"/>
            </a:br>
            <a:endParaRPr lang="ar-IQ" dirty="0"/>
          </a:p>
        </p:txBody>
      </p:sp>
      <p:sp>
        <p:nvSpPr>
          <p:cNvPr id="17" name="مربع نص 16"/>
          <p:cNvSpPr txBox="1"/>
          <p:nvPr/>
        </p:nvSpPr>
        <p:spPr>
          <a:xfrm>
            <a:off x="0" y="5500702"/>
            <a:ext cx="2928926" cy="954107"/>
          </a:xfrm>
          <a:prstGeom prst="rect">
            <a:avLst/>
          </a:prstGeom>
          <a:noFill/>
        </p:spPr>
        <p:txBody>
          <a:bodyPr wrap="square" rtlCol="1">
            <a:spAutoFit/>
          </a:bodyPr>
          <a:lstStyle/>
          <a:p>
            <a:pPr algn="ctr"/>
            <a:r>
              <a:rPr lang="en-US" sz="2800" b="1" dirty="0" smtClean="0"/>
              <a:t>stretch activated Na channels</a:t>
            </a:r>
            <a:endParaRPr lang="ar-IQ" sz="2800" b="1" dirty="0"/>
          </a:p>
        </p:txBody>
      </p:sp>
      <p:cxnSp>
        <p:nvCxnSpPr>
          <p:cNvPr id="21" name="رابط كسهم مستقيم 20"/>
          <p:cNvCxnSpPr/>
          <p:nvPr/>
        </p:nvCxnSpPr>
        <p:spPr>
          <a:xfrm rot="5400000" flipH="1" flipV="1">
            <a:off x="1857356" y="4286256"/>
            <a:ext cx="1714512" cy="714380"/>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2000"/>
                                        <p:tgtEl>
                                          <p:spTgt spid="1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2000"/>
                                        <p:tgtEl>
                                          <p:spTgt spid="20"/>
                                        </p:tgtEl>
                                      </p:cBhvr>
                                    </p:animEffect>
                                  </p:childTnLst>
                                </p:cTn>
                              </p:par>
                              <p:par>
                                <p:cTn id="25" presetID="10"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2000"/>
                                        <p:tgtEl>
                                          <p:spTgt spid="22"/>
                                        </p:tgtEl>
                                      </p:cBhvr>
                                    </p:animEffect>
                                  </p:childTnLst>
                                </p:cTn>
                              </p:par>
                              <p:par>
                                <p:cTn id="28" presetID="10" presetClass="entr" presetSubtype="0" fill="hold" nodeType="with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2000"/>
                                        <p:tgtEl>
                                          <p:spTgt spid="2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2">
                                            <p:txEl>
                                              <p:pRg st="0" end="0"/>
                                            </p:txEl>
                                          </p:spTgt>
                                        </p:tgtEl>
                                        <p:attrNameLst>
                                          <p:attrName>style.visibility</p:attrName>
                                        </p:attrNameLst>
                                      </p:cBhvr>
                                      <p:to>
                                        <p:strVal val="visible"/>
                                      </p:to>
                                    </p:set>
                                    <p:animEffect transition="in" filter="fade">
                                      <p:cBhvr>
                                        <p:cTn id="33" dur="2000"/>
                                        <p:tgtEl>
                                          <p:spTgt spid="32">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7">
                                            <p:txEl>
                                              <p:pRg st="0" end="0"/>
                                            </p:txEl>
                                          </p:spTgt>
                                        </p:tgtEl>
                                        <p:attrNameLst>
                                          <p:attrName>style.visibility</p:attrName>
                                        </p:attrNameLst>
                                      </p:cBhvr>
                                      <p:to>
                                        <p:strVal val="visible"/>
                                      </p:to>
                                    </p:set>
                                    <p:animEffect transition="in" filter="fade">
                                      <p:cBhvr>
                                        <p:cTn id="38" dur="2000"/>
                                        <p:tgtEl>
                                          <p:spTgt spid="17">
                                            <p:txEl>
                                              <p:pRg st="0" end="0"/>
                                            </p:txEl>
                                          </p:spTgt>
                                        </p:tgtEl>
                                      </p:cBhvr>
                                    </p:animEffect>
                                  </p:childTnLst>
                                </p:cTn>
                              </p:par>
                            </p:childTnLst>
                          </p:cTn>
                        </p:par>
                        <p:par>
                          <p:cTn id="39" fill="hold">
                            <p:stCondLst>
                              <p:cond delay="2000"/>
                            </p:stCondLst>
                            <p:childTnLst>
                              <p:par>
                                <p:cTn id="40" presetID="22" presetClass="entr" presetSubtype="4" fill="hold" nodeType="after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down)">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mph" presetSubtype="0" fill="hold" grpId="1" nodeType="clickEffect">
                                  <p:stCondLst>
                                    <p:cond delay="0"/>
                                  </p:stCondLst>
                                  <p:childTnLst>
                                    <p:animScale>
                                      <p:cBhvr>
                                        <p:cTn id="46" dur="2000" fill="hold"/>
                                        <p:tgtEl>
                                          <p:spTgt spid="6"/>
                                        </p:tgtEl>
                                      </p:cBhvr>
                                      <p:by x="100000" y="150000"/>
                                    </p:animScale>
                                  </p:childTnLst>
                                </p:cTn>
                              </p:par>
                              <p:par>
                                <p:cTn id="47" presetID="6" presetClass="emph" presetSubtype="0" fill="hold" grpId="1" nodeType="withEffect">
                                  <p:stCondLst>
                                    <p:cond delay="0"/>
                                  </p:stCondLst>
                                  <p:childTnLst>
                                    <p:animScale>
                                      <p:cBhvr>
                                        <p:cTn id="48" dur="2000" fill="hold"/>
                                        <p:tgtEl>
                                          <p:spTgt spid="8"/>
                                        </p:tgtEl>
                                      </p:cBhvr>
                                      <p:by x="100000" y="150000"/>
                                    </p:animScale>
                                  </p:childTnLst>
                                </p:cTn>
                              </p:par>
                              <p:par>
                                <p:cTn id="49" presetID="6" presetClass="emph" presetSubtype="0" fill="hold" grpId="1" nodeType="withEffect">
                                  <p:stCondLst>
                                    <p:cond delay="0"/>
                                  </p:stCondLst>
                                  <p:childTnLst>
                                    <p:animScale>
                                      <p:cBhvr>
                                        <p:cTn id="50" dur="2000" fill="hold"/>
                                        <p:tgtEl>
                                          <p:spTgt spid="5"/>
                                        </p:tgtEl>
                                      </p:cBhvr>
                                      <p:by x="100000" y="150000"/>
                                    </p:animScale>
                                  </p:childTnLst>
                                </p:cTn>
                              </p:par>
                              <p:par>
                                <p:cTn id="51" presetID="6" presetClass="emph" presetSubtype="0" fill="hold" grpId="1" nodeType="withEffect">
                                  <p:stCondLst>
                                    <p:cond delay="0"/>
                                  </p:stCondLst>
                                  <p:childTnLst>
                                    <p:animScale>
                                      <p:cBhvr>
                                        <p:cTn id="52" dur="2000" fill="hold"/>
                                        <p:tgtEl>
                                          <p:spTgt spid="4"/>
                                        </p:tgtEl>
                                      </p:cBhvr>
                                      <p:by x="100000" y="150000"/>
                                    </p:animScale>
                                  </p:childTnLst>
                                </p:cTn>
                              </p:par>
                            </p:childTnLst>
                          </p:cTn>
                        </p:par>
                      </p:childTnLst>
                    </p:cTn>
                  </p:par>
                  <p:par>
                    <p:cTn id="53" fill="hold">
                      <p:stCondLst>
                        <p:cond delay="indefinite"/>
                      </p:stCondLst>
                      <p:childTnLst>
                        <p:par>
                          <p:cTn id="54" fill="hold">
                            <p:stCondLst>
                              <p:cond delay="0"/>
                            </p:stCondLst>
                            <p:childTnLst>
                              <p:par>
                                <p:cTn id="55" presetID="0" presetClass="path" presetSubtype="0" accel="50000" decel="50000" fill="hold" nodeType="clickEffect">
                                  <p:stCondLst>
                                    <p:cond delay="0"/>
                                  </p:stCondLst>
                                  <p:childTnLst>
                                    <p:animMotion origin="layout" path="M 0 0 C 0 0 0 -0.01688 0 -0.03375 " pathEditMode="relative" ptsTypes="aA">
                                      <p:cBhvr>
                                        <p:cTn id="56" dur="2000" fill="hold"/>
                                        <p:tgtEl>
                                          <p:spTgt spid="22"/>
                                        </p:tgtEl>
                                        <p:attrNameLst>
                                          <p:attrName>ppt_x</p:attrName>
                                          <p:attrName>ppt_y</p:attrName>
                                        </p:attrNameLst>
                                      </p:cBhvr>
                                    </p:animMotion>
                                  </p:childTnLst>
                                </p:cTn>
                              </p:par>
                              <p:par>
                                <p:cTn id="57" presetID="0" presetClass="path" presetSubtype="0" accel="50000" decel="50000" fill="hold" grpId="1" nodeType="withEffect">
                                  <p:stCondLst>
                                    <p:cond delay="0"/>
                                  </p:stCondLst>
                                  <p:childTnLst>
                                    <p:animMotion origin="layout" path="M 0 0 C 0 0 0 -0.01688 0 -0.03375 " pathEditMode="relative" ptsTypes="aA">
                                      <p:cBhvr>
                                        <p:cTn id="58" dur="2000" fill="hold"/>
                                        <p:tgtEl>
                                          <p:spTgt spid="19"/>
                                        </p:tgtEl>
                                        <p:attrNameLst>
                                          <p:attrName>ppt_x</p:attrName>
                                          <p:attrName>ppt_y</p:attrName>
                                        </p:attrNameLst>
                                      </p:cBhvr>
                                    </p:animMotion>
                                  </p:childTnLst>
                                </p:cTn>
                              </p:par>
                              <p:par>
                                <p:cTn id="59" presetID="0" presetClass="path" presetSubtype="0" accel="50000" decel="50000" fill="hold" nodeType="withEffect">
                                  <p:stCondLst>
                                    <p:cond delay="0"/>
                                  </p:stCondLst>
                                  <p:childTnLst>
                                    <p:animMotion origin="layout" path="M 0 0 C 0 0 0 0.01202 0 0.02428 " pathEditMode="relative" ptsTypes="aA">
                                      <p:cBhvr>
                                        <p:cTn id="60" dur="2000" fill="hold"/>
                                        <p:tgtEl>
                                          <p:spTgt spid="23"/>
                                        </p:tgtEl>
                                        <p:attrNameLst>
                                          <p:attrName>ppt_x</p:attrName>
                                          <p:attrName>ppt_y</p:attrName>
                                        </p:attrNameLst>
                                      </p:cBhvr>
                                    </p:animMotion>
                                  </p:childTnLst>
                                </p:cTn>
                              </p:par>
                              <p:par>
                                <p:cTn id="61" presetID="0" presetClass="path" presetSubtype="0" accel="50000" decel="50000" fill="hold" grpId="1" nodeType="withEffect">
                                  <p:stCondLst>
                                    <p:cond delay="0"/>
                                  </p:stCondLst>
                                  <p:childTnLst>
                                    <p:animMotion origin="layout" path="M 0 0 C 0 0 0 0.01202 0 0.02428 " pathEditMode="relative" ptsTypes="aA">
                                      <p:cBhvr>
                                        <p:cTn id="62" dur="2000" fill="hold"/>
                                        <p:tgtEl>
                                          <p:spTgt spid="20"/>
                                        </p:tgtEl>
                                        <p:attrNameLst>
                                          <p:attrName>ppt_x</p:attrName>
                                          <p:attrName>ppt_y</p:attrName>
                                        </p:attrNameLst>
                                      </p:cBhvr>
                                    </p:animMotion>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20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20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2000"/>
                                        <p:tgtEl>
                                          <p:spTgt spid="26"/>
                                        </p:tgtEl>
                                      </p:cBhvr>
                                    </p:animEffect>
                                  </p:childTnLst>
                                </p:cTn>
                              </p:par>
                            </p:childTnLst>
                          </p:cTn>
                        </p:par>
                        <p:par>
                          <p:cTn id="74" fill="hold">
                            <p:stCondLst>
                              <p:cond delay="2000"/>
                            </p:stCondLst>
                            <p:childTnLst>
                              <p:par>
                                <p:cTn id="75" presetID="0" presetClass="path" presetSubtype="0" accel="50000" decel="50000" fill="hold" grpId="1" nodeType="afterEffect">
                                  <p:stCondLst>
                                    <p:cond delay="0"/>
                                  </p:stCondLst>
                                  <p:childTnLst>
                                    <p:animMotion origin="layout" path="M 0 0 C 0.00053 -0.03677 0.00122 -0.07353 -0.01093 -0.08972 C -0.02309 -0.1059 -0.04791 -0.10151 -0.07274 -0.09688 " pathEditMode="relative" ptsTypes="aaA">
                                      <p:cBhvr>
                                        <p:cTn id="76" dur="2000" fill="hold"/>
                                        <p:tgtEl>
                                          <p:spTgt spid="25"/>
                                        </p:tgtEl>
                                        <p:attrNameLst>
                                          <p:attrName>ppt_x</p:attrName>
                                          <p:attrName>ppt_y</p:attrName>
                                        </p:attrNameLst>
                                      </p:cBhvr>
                                    </p:animMotion>
                                  </p:childTnLst>
                                </p:cTn>
                              </p:par>
                              <p:par>
                                <p:cTn id="77" presetID="0" presetClass="path" presetSubtype="0" accel="50000" decel="50000" fill="hold" grpId="1" nodeType="withEffect">
                                  <p:stCondLst>
                                    <p:cond delay="0"/>
                                  </p:stCondLst>
                                  <p:childTnLst>
                                    <p:animMotion origin="layout" path="M 0 0 C 0 0 -0.03733 -0.00486 -0.07466 -0.00972 " pathEditMode="relative" ptsTypes="aA">
                                      <p:cBhvr>
                                        <p:cTn id="78" dur="2000" fill="hold"/>
                                        <p:tgtEl>
                                          <p:spTgt spid="26"/>
                                        </p:tgtEl>
                                        <p:attrNameLst>
                                          <p:attrName>ppt_x</p:attrName>
                                          <p:attrName>ppt_y</p:attrName>
                                        </p:attrNameLst>
                                      </p:cBhvr>
                                    </p:animMotion>
                                  </p:childTnLst>
                                </p:cTn>
                              </p:par>
                              <p:par>
                                <p:cTn id="79" presetID="0" presetClass="path" presetSubtype="0" accel="50000" decel="50000" fill="hold" grpId="1" nodeType="withEffect">
                                  <p:stCondLst>
                                    <p:cond delay="0"/>
                                  </p:stCondLst>
                                  <p:childTnLst>
                                    <p:animMotion origin="layout" path="M 0 0 C 0.0052 0.0245 0.01041 0.04901 -0.00174 0.05826 C -0.01389 0.06751 -0.04341 0.0615 -0.07275 0.05572 " pathEditMode="relative" ptsTypes="aaA">
                                      <p:cBhvr>
                                        <p:cTn id="80" dur="2000" fill="hold"/>
                                        <p:tgtEl>
                                          <p:spTgt spid="24"/>
                                        </p:tgtEl>
                                        <p:attrNameLst>
                                          <p:attrName>ppt_x</p:attrName>
                                          <p:attrName>ppt_y</p:attrName>
                                        </p:attrNameLst>
                                      </p:cBhvr>
                                    </p:animMotion>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wipe(left)">
                                      <p:cBhvr>
                                        <p:cTn id="85" dur="500"/>
                                        <p:tgtEl>
                                          <p:spTgt spid="3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1">
                                            <p:txEl>
                                              <p:pRg st="0" end="0"/>
                                            </p:txEl>
                                          </p:spTgt>
                                        </p:tgtEl>
                                        <p:attrNameLst>
                                          <p:attrName>style.visibility</p:attrName>
                                        </p:attrNameLst>
                                      </p:cBhvr>
                                      <p:to>
                                        <p:strVal val="visible"/>
                                      </p:to>
                                    </p:set>
                                    <p:animEffect transition="in" filter="fade">
                                      <p:cBhvr>
                                        <p:cTn id="88" dur="2000"/>
                                        <p:tgtEl>
                                          <p:spTgt spid="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8" grpId="0" animBg="1"/>
      <p:bldP spid="8" grpId="1" animBg="1"/>
      <p:bldP spid="19" grpId="0" animBg="1"/>
      <p:bldP spid="19" grpId="1" animBg="1"/>
      <p:bldP spid="20" grpId="0" animBg="1"/>
      <p:bldP spid="20" grpId="1" animBg="1"/>
      <p:bldP spid="24" grpId="0" animBg="1"/>
      <p:bldP spid="24" grpId="1" animBg="1"/>
      <p:bldP spid="25" grpId="0" animBg="1"/>
      <p:bldP spid="25" grpId="1" animBg="1"/>
      <p:bldP spid="26" grpId="0" animBg="1"/>
      <p:bldP spid="26" grpId="1" animBg="1"/>
      <p:bldP spid="30" grpId="0" animBg="1"/>
      <p:bldP spid="31" grpId="0" build="allAtOnce"/>
      <p:bldP spid="32" grpId="0" build="allAtOnce"/>
      <p:bldP spid="17"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حر 3"/>
          <p:cNvSpPr/>
          <p:nvPr/>
        </p:nvSpPr>
        <p:spPr>
          <a:xfrm>
            <a:off x="4786314" y="142875"/>
            <a:ext cx="857256" cy="4714908"/>
          </a:xfrm>
          <a:custGeom>
            <a:avLst/>
            <a:gdLst>
              <a:gd name="connsiteX0" fmla="*/ 0 w 756458"/>
              <a:gd name="connsiteY0" fmla="*/ 0 h 2643447"/>
              <a:gd name="connsiteX1" fmla="*/ 565265 w 756458"/>
              <a:gd name="connsiteY1" fmla="*/ 548640 h 2643447"/>
              <a:gd name="connsiteX2" fmla="*/ 116378 w 756458"/>
              <a:gd name="connsiteY2" fmla="*/ 1346661 h 2643447"/>
              <a:gd name="connsiteX3" fmla="*/ 748145 w 756458"/>
              <a:gd name="connsiteY3" fmla="*/ 1795549 h 2643447"/>
              <a:gd name="connsiteX4" fmla="*/ 166254 w 756458"/>
              <a:gd name="connsiteY4" fmla="*/ 2643447 h 2643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6458" h="2643447">
                <a:moveTo>
                  <a:pt x="0" y="0"/>
                </a:moveTo>
                <a:cubicBezTo>
                  <a:pt x="272934" y="162098"/>
                  <a:pt x="545869" y="324197"/>
                  <a:pt x="565265" y="548640"/>
                </a:cubicBezTo>
                <a:cubicBezTo>
                  <a:pt x="584661" y="773084"/>
                  <a:pt x="85898" y="1138843"/>
                  <a:pt x="116378" y="1346661"/>
                </a:cubicBezTo>
                <a:cubicBezTo>
                  <a:pt x="146858" y="1554479"/>
                  <a:pt x="739832" y="1579418"/>
                  <a:pt x="748145" y="1795549"/>
                </a:cubicBezTo>
                <a:cubicBezTo>
                  <a:pt x="756458" y="2011680"/>
                  <a:pt x="461356" y="2327563"/>
                  <a:pt x="166254" y="2643447"/>
                </a:cubicBezTo>
              </a:path>
            </a:pathLst>
          </a:custGeom>
          <a:ln w="635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5" name="شكل حر 4"/>
          <p:cNvSpPr/>
          <p:nvPr/>
        </p:nvSpPr>
        <p:spPr>
          <a:xfrm flipH="1">
            <a:off x="1857356" y="71437"/>
            <a:ext cx="1081094" cy="4714908"/>
          </a:xfrm>
          <a:custGeom>
            <a:avLst/>
            <a:gdLst>
              <a:gd name="connsiteX0" fmla="*/ 0 w 756458"/>
              <a:gd name="connsiteY0" fmla="*/ 0 h 2643447"/>
              <a:gd name="connsiteX1" fmla="*/ 565265 w 756458"/>
              <a:gd name="connsiteY1" fmla="*/ 548640 h 2643447"/>
              <a:gd name="connsiteX2" fmla="*/ 116378 w 756458"/>
              <a:gd name="connsiteY2" fmla="*/ 1346661 h 2643447"/>
              <a:gd name="connsiteX3" fmla="*/ 748145 w 756458"/>
              <a:gd name="connsiteY3" fmla="*/ 1795549 h 2643447"/>
              <a:gd name="connsiteX4" fmla="*/ 166254 w 756458"/>
              <a:gd name="connsiteY4" fmla="*/ 2643447 h 26434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56458" h="2643447">
                <a:moveTo>
                  <a:pt x="0" y="0"/>
                </a:moveTo>
                <a:cubicBezTo>
                  <a:pt x="272934" y="162098"/>
                  <a:pt x="545869" y="324197"/>
                  <a:pt x="565265" y="548640"/>
                </a:cubicBezTo>
                <a:cubicBezTo>
                  <a:pt x="584661" y="773084"/>
                  <a:pt x="85898" y="1138843"/>
                  <a:pt x="116378" y="1346661"/>
                </a:cubicBezTo>
                <a:cubicBezTo>
                  <a:pt x="146858" y="1554479"/>
                  <a:pt x="739832" y="1579418"/>
                  <a:pt x="748145" y="1795549"/>
                </a:cubicBezTo>
                <a:cubicBezTo>
                  <a:pt x="756458" y="2011680"/>
                  <a:pt x="461356" y="2327563"/>
                  <a:pt x="166254" y="2643447"/>
                </a:cubicBezTo>
              </a:path>
            </a:pathLst>
          </a:custGeom>
          <a:ln w="635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6" name="شكل حر 5"/>
          <p:cNvSpPr/>
          <p:nvPr/>
        </p:nvSpPr>
        <p:spPr>
          <a:xfrm>
            <a:off x="5000628" y="4786345"/>
            <a:ext cx="0" cy="1064029"/>
          </a:xfrm>
          <a:custGeom>
            <a:avLst/>
            <a:gdLst>
              <a:gd name="connsiteX0" fmla="*/ 0 w 0"/>
              <a:gd name="connsiteY0" fmla="*/ 0 h 1064029"/>
              <a:gd name="connsiteX1" fmla="*/ 0 w 0"/>
              <a:gd name="connsiteY1" fmla="*/ 1064029 h 1064029"/>
            </a:gdLst>
            <a:ahLst/>
            <a:cxnLst>
              <a:cxn ang="0">
                <a:pos x="connsiteX0" y="connsiteY0"/>
              </a:cxn>
              <a:cxn ang="0">
                <a:pos x="connsiteX1" y="connsiteY1"/>
              </a:cxn>
            </a:cxnLst>
            <a:rect l="l" t="t" r="r" b="b"/>
            <a:pathLst>
              <a:path h="1064029">
                <a:moveTo>
                  <a:pt x="0" y="0"/>
                </a:moveTo>
                <a:lnTo>
                  <a:pt x="0" y="1064029"/>
                </a:lnTo>
              </a:path>
            </a:pathLst>
          </a:custGeom>
          <a:ln w="635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7" name="شكل حر 6"/>
          <p:cNvSpPr/>
          <p:nvPr/>
        </p:nvSpPr>
        <p:spPr>
          <a:xfrm>
            <a:off x="2714612" y="4786345"/>
            <a:ext cx="0" cy="1064029"/>
          </a:xfrm>
          <a:custGeom>
            <a:avLst/>
            <a:gdLst>
              <a:gd name="connsiteX0" fmla="*/ 0 w 0"/>
              <a:gd name="connsiteY0" fmla="*/ 0 h 1064029"/>
              <a:gd name="connsiteX1" fmla="*/ 0 w 0"/>
              <a:gd name="connsiteY1" fmla="*/ 1064029 h 1064029"/>
            </a:gdLst>
            <a:ahLst/>
            <a:cxnLst>
              <a:cxn ang="0">
                <a:pos x="connsiteX0" y="connsiteY0"/>
              </a:cxn>
              <a:cxn ang="0">
                <a:pos x="connsiteX1" y="connsiteY1"/>
              </a:cxn>
            </a:cxnLst>
            <a:rect l="l" t="t" r="r" b="b"/>
            <a:pathLst>
              <a:path h="1064029">
                <a:moveTo>
                  <a:pt x="0" y="0"/>
                </a:moveTo>
                <a:lnTo>
                  <a:pt x="0" y="1064029"/>
                </a:lnTo>
              </a:path>
            </a:pathLst>
          </a:custGeom>
          <a:ln w="6350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8" name="مربع نص 7"/>
          <p:cNvSpPr txBox="1"/>
          <p:nvPr/>
        </p:nvSpPr>
        <p:spPr>
          <a:xfrm>
            <a:off x="-214346" y="2786058"/>
            <a:ext cx="2071702" cy="1077218"/>
          </a:xfrm>
          <a:prstGeom prst="rect">
            <a:avLst/>
          </a:prstGeom>
          <a:noFill/>
        </p:spPr>
        <p:txBody>
          <a:bodyPr wrap="square" rtlCol="1">
            <a:spAutoFit/>
          </a:bodyPr>
          <a:lstStyle/>
          <a:p>
            <a:r>
              <a:rPr lang="en-US" sz="3200" b="1" dirty="0" smtClean="0"/>
              <a:t>Medulla oblongata</a:t>
            </a:r>
            <a:endParaRPr lang="ar-IQ" sz="3200" b="1" dirty="0"/>
          </a:p>
        </p:txBody>
      </p:sp>
      <p:sp>
        <p:nvSpPr>
          <p:cNvPr id="9" name="شكل بيضاوي 8"/>
          <p:cNvSpPr/>
          <p:nvPr/>
        </p:nvSpPr>
        <p:spPr>
          <a:xfrm>
            <a:off x="3929058" y="2643205"/>
            <a:ext cx="857256" cy="642942"/>
          </a:xfrm>
          <a:prstGeom prst="ellipse">
            <a:avLst/>
          </a:prstGeom>
          <a:no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smtClean="0">
                <a:solidFill>
                  <a:schemeClr val="tx1"/>
                </a:solidFill>
              </a:rPr>
              <a:t>NTS</a:t>
            </a:r>
            <a:endParaRPr lang="ar-IQ" sz="2000" b="1" dirty="0">
              <a:solidFill>
                <a:schemeClr val="tx1"/>
              </a:solidFill>
            </a:endParaRPr>
          </a:p>
        </p:txBody>
      </p:sp>
      <p:sp>
        <p:nvSpPr>
          <p:cNvPr id="13" name="شكل بيضاوي 12"/>
          <p:cNvSpPr/>
          <p:nvPr/>
        </p:nvSpPr>
        <p:spPr>
          <a:xfrm>
            <a:off x="4429124" y="3714775"/>
            <a:ext cx="857256" cy="642942"/>
          </a:xfrm>
          <a:prstGeom prst="ellipse">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smtClean="0">
                <a:solidFill>
                  <a:schemeClr val="tx1"/>
                </a:solidFill>
              </a:rPr>
              <a:t>CIC</a:t>
            </a:r>
            <a:endParaRPr lang="ar-IQ" sz="2000" b="1" dirty="0">
              <a:solidFill>
                <a:schemeClr val="tx1"/>
              </a:solidFill>
            </a:endParaRPr>
          </a:p>
        </p:txBody>
      </p:sp>
      <p:sp>
        <p:nvSpPr>
          <p:cNvPr id="14" name="شكل بيضاوي 13"/>
          <p:cNvSpPr/>
          <p:nvPr/>
        </p:nvSpPr>
        <p:spPr>
          <a:xfrm>
            <a:off x="3428992" y="4071965"/>
            <a:ext cx="857256" cy="642942"/>
          </a:xfrm>
          <a:prstGeom prst="ellipse">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smtClean="0">
                <a:solidFill>
                  <a:schemeClr val="tx1"/>
                </a:solidFill>
              </a:rPr>
              <a:t>CEC</a:t>
            </a:r>
            <a:endParaRPr lang="ar-IQ" sz="2000" b="1" dirty="0">
              <a:solidFill>
                <a:schemeClr val="tx1"/>
              </a:solidFill>
            </a:endParaRPr>
          </a:p>
        </p:txBody>
      </p:sp>
      <p:sp>
        <p:nvSpPr>
          <p:cNvPr id="15" name="شكل بيضاوي 14"/>
          <p:cNvSpPr/>
          <p:nvPr/>
        </p:nvSpPr>
        <p:spPr>
          <a:xfrm>
            <a:off x="2285984" y="3714775"/>
            <a:ext cx="1000132" cy="642942"/>
          </a:xfrm>
          <a:prstGeom prst="ellipse">
            <a:avLst/>
          </a:prstGeom>
          <a:noFill/>
          <a:ln w="635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smtClean="0">
                <a:solidFill>
                  <a:schemeClr val="tx1"/>
                </a:solidFill>
              </a:rPr>
              <a:t>VMC</a:t>
            </a:r>
            <a:endParaRPr lang="ar-IQ" sz="2000" b="1" dirty="0">
              <a:solidFill>
                <a:schemeClr val="tx1"/>
              </a:solidFill>
            </a:endParaRPr>
          </a:p>
        </p:txBody>
      </p:sp>
      <p:grpSp>
        <p:nvGrpSpPr>
          <p:cNvPr id="2" name="مجموعة 18"/>
          <p:cNvGrpSpPr/>
          <p:nvPr/>
        </p:nvGrpSpPr>
        <p:grpSpPr>
          <a:xfrm>
            <a:off x="4500562" y="3286147"/>
            <a:ext cx="428628" cy="357190"/>
            <a:chOff x="7143768" y="3071810"/>
            <a:chExt cx="357190" cy="285752"/>
          </a:xfrm>
          <a:solidFill>
            <a:srgbClr val="00B050"/>
          </a:solidFill>
        </p:grpSpPr>
        <p:cxnSp>
          <p:nvCxnSpPr>
            <p:cNvPr id="17" name="رابط مستقيم 16"/>
            <p:cNvCxnSpPr/>
            <p:nvPr/>
          </p:nvCxnSpPr>
          <p:spPr>
            <a:xfrm>
              <a:off x="7215206" y="3143248"/>
              <a:ext cx="285752" cy="214314"/>
            </a:xfrm>
            <a:prstGeom prst="line">
              <a:avLst/>
            </a:prstGeom>
            <a:grpFill/>
            <a:ln w="50800">
              <a:solidFill>
                <a:srgbClr val="00B050"/>
              </a:solidFill>
            </a:ln>
          </p:spPr>
          <p:style>
            <a:lnRef idx="1">
              <a:schemeClr val="accent1"/>
            </a:lnRef>
            <a:fillRef idx="0">
              <a:schemeClr val="accent1"/>
            </a:fillRef>
            <a:effectRef idx="0">
              <a:schemeClr val="accent1"/>
            </a:effectRef>
            <a:fontRef idx="minor">
              <a:schemeClr val="tx1"/>
            </a:fontRef>
          </p:style>
        </p:cxnSp>
        <p:sp>
          <p:nvSpPr>
            <p:cNvPr id="18" name="شكل بيضاوي 17"/>
            <p:cNvSpPr/>
            <p:nvPr/>
          </p:nvSpPr>
          <p:spPr>
            <a:xfrm>
              <a:off x="7143768" y="3071810"/>
              <a:ext cx="142876" cy="142876"/>
            </a:xfrm>
            <a:prstGeom prst="ellipse">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grpSp>
      <p:grpSp>
        <p:nvGrpSpPr>
          <p:cNvPr id="3" name="مجموعة 19"/>
          <p:cNvGrpSpPr/>
          <p:nvPr/>
        </p:nvGrpSpPr>
        <p:grpSpPr>
          <a:xfrm rot="5400000">
            <a:off x="3607587" y="3464742"/>
            <a:ext cx="785818" cy="285752"/>
            <a:chOff x="7143768" y="3071810"/>
            <a:chExt cx="357190" cy="285752"/>
          </a:xfrm>
          <a:solidFill>
            <a:srgbClr val="FF0000"/>
          </a:solidFill>
        </p:grpSpPr>
        <p:cxnSp>
          <p:nvCxnSpPr>
            <p:cNvPr id="21" name="رابط مستقيم 20"/>
            <p:cNvCxnSpPr/>
            <p:nvPr/>
          </p:nvCxnSpPr>
          <p:spPr>
            <a:xfrm>
              <a:off x="7215206" y="3143248"/>
              <a:ext cx="285752" cy="214314"/>
            </a:xfrm>
            <a:prstGeom prst="line">
              <a:avLst/>
            </a:prstGeom>
            <a:grpFill/>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شكل بيضاوي 21"/>
            <p:cNvSpPr/>
            <p:nvPr/>
          </p:nvSpPr>
          <p:spPr>
            <a:xfrm>
              <a:off x="7143768" y="3071810"/>
              <a:ext cx="142876" cy="142876"/>
            </a:xfrm>
            <a:prstGeom prst="ellipse">
              <a:avLst/>
            </a:prstGeom>
            <a:grp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grpSp>
      <p:cxnSp>
        <p:nvCxnSpPr>
          <p:cNvPr id="24" name="رابط مستقيم 23"/>
          <p:cNvCxnSpPr/>
          <p:nvPr/>
        </p:nvCxnSpPr>
        <p:spPr>
          <a:xfrm rot="5400000">
            <a:off x="3089669" y="3053967"/>
            <a:ext cx="714380" cy="607237"/>
          </a:xfrm>
          <a:prstGeom prst="line">
            <a:avLst/>
          </a:prstGeom>
          <a:solidFill>
            <a:srgbClr val="FF0000"/>
          </a:solidFill>
          <a:ln w="508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5" name="شكل بيضاوي 24"/>
          <p:cNvSpPr/>
          <p:nvPr/>
        </p:nvSpPr>
        <p:spPr>
          <a:xfrm rot="5400000">
            <a:off x="3686168" y="2900384"/>
            <a:ext cx="128590" cy="21431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grpSp>
        <p:nvGrpSpPr>
          <p:cNvPr id="10" name="مجموعة 38"/>
          <p:cNvGrpSpPr/>
          <p:nvPr/>
        </p:nvGrpSpPr>
        <p:grpSpPr>
          <a:xfrm>
            <a:off x="4786314" y="3214709"/>
            <a:ext cx="428628" cy="357190"/>
            <a:chOff x="7500958" y="2714620"/>
            <a:chExt cx="428628" cy="357190"/>
          </a:xfrm>
        </p:grpSpPr>
        <p:sp>
          <p:nvSpPr>
            <p:cNvPr id="34" name="زائد 33"/>
            <p:cNvSpPr/>
            <p:nvPr/>
          </p:nvSpPr>
          <p:spPr>
            <a:xfrm>
              <a:off x="7572396" y="2714620"/>
              <a:ext cx="285752" cy="357190"/>
            </a:xfrm>
            <a:prstGeom prst="math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7" name="شكل بيضاوي 36"/>
            <p:cNvSpPr/>
            <p:nvPr/>
          </p:nvSpPr>
          <p:spPr>
            <a:xfrm>
              <a:off x="7500958" y="2714620"/>
              <a:ext cx="428628" cy="35719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grpSp>
      <p:grpSp>
        <p:nvGrpSpPr>
          <p:cNvPr id="11" name="مجموعة 41"/>
          <p:cNvGrpSpPr/>
          <p:nvPr/>
        </p:nvGrpSpPr>
        <p:grpSpPr>
          <a:xfrm>
            <a:off x="2714612" y="3286147"/>
            <a:ext cx="490542" cy="428628"/>
            <a:chOff x="5572132" y="2000240"/>
            <a:chExt cx="490542" cy="428628"/>
          </a:xfrm>
        </p:grpSpPr>
        <p:sp>
          <p:nvSpPr>
            <p:cNvPr id="36" name="علامة الطرح 35"/>
            <p:cNvSpPr/>
            <p:nvPr/>
          </p:nvSpPr>
          <p:spPr>
            <a:xfrm>
              <a:off x="5634046" y="2143116"/>
              <a:ext cx="357190" cy="142876"/>
            </a:xfrm>
            <a:prstGeom prst="mathMin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8" name="شكل بيضاوي 37"/>
            <p:cNvSpPr/>
            <p:nvPr/>
          </p:nvSpPr>
          <p:spPr>
            <a:xfrm>
              <a:off x="5572132" y="2000240"/>
              <a:ext cx="490542" cy="42862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grpSp>
      <p:grpSp>
        <p:nvGrpSpPr>
          <p:cNvPr id="12" name="مجموعة 42"/>
          <p:cNvGrpSpPr/>
          <p:nvPr/>
        </p:nvGrpSpPr>
        <p:grpSpPr>
          <a:xfrm>
            <a:off x="3929058" y="3571899"/>
            <a:ext cx="490542" cy="428628"/>
            <a:chOff x="5724532" y="857232"/>
            <a:chExt cx="490542" cy="428628"/>
          </a:xfrm>
        </p:grpSpPr>
        <p:sp>
          <p:nvSpPr>
            <p:cNvPr id="40" name="علامة الطرح 39"/>
            <p:cNvSpPr/>
            <p:nvPr/>
          </p:nvSpPr>
          <p:spPr>
            <a:xfrm>
              <a:off x="5786446" y="1000108"/>
              <a:ext cx="357190" cy="142876"/>
            </a:xfrm>
            <a:prstGeom prst="mathMinu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1" name="شكل بيضاوي 40"/>
            <p:cNvSpPr/>
            <p:nvPr/>
          </p:nvSpPr>
          <p:spPr>
            <a:xfrm>
              <a:off x="5724532" y="857232"/>
              <a:ext cx="490542" cy="42862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grpSp>
      <p:cxnSp>
        <p:nvCxnSpPr>
          <p:cNvPr id="45" name="رابط مستقيم 44"/>
          <p:cNvCxnSpPr/>
          <p:nvPr/>
        </p:nvCxnSpPr>
        <p:spPr>
          <a:xfrm>
            <a:off x="5014916" y="4232701"/>
            <a:ext cx="2200290" cy="482206"/>
          </a:xfrm>
          <a:prstGeom prst="line">
            <a:avLst/>
          </a:prstGeom>
          <a:solidFill>
            <a:srgbClr val="00B050"/>
          </a:solidFill>
          <a:ln w="50800">
            <a:solidFill>
              <a:srgbClr val="00B050"/>
            </a:solidFill>
          </a:ln>
        </p:spPr>
        <p:style>
          <a:lnRef idx="1">
            <a:schemeClr val="accent1"/>
          </a:lnRef>
          <a:fillRef idx="0">
            <a:schemeClr val="accent1"/>
          </a:fillRef>
          <a:effectRef idx="0">
            <a:schemeClr val="accent1"/>
          </a:effectRef>
          <a:fontRef idx="minor">
            <a:schemeClr val="tx1"/>
          </a:fontRef>
        </p:style>
      </p:cxnSp>
      <p:sp>
        <p:nvSpPr>
          <p:cNvPr id="46" name="شكل بيضاوي 45"/>
          <p:cNvSpPr/>
          <p:nvPr/>
        </p:nvSpPr>
        <p:spPr>
          <a:xfrm>
            <a:off x="4929190" y="4143403"/>
            <a:ext cx="171451" cy="178595"/>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8" name="مستطيل 47"/>
          <p:cNvSpPr/>
          <p:nvPr/>
        </p:nvSpPr>
        <p:spPr>
          <a:xfrm rot="594667">
            <a:off x="5815458" y="4049263"/>
            <a:ext cx="1436419" cy="461665"/>
          </a:xfrm>
          <a:prstGeom prst="rect">
            <a:avLst/>
          </a:prstGeom>
        </p:spPr>
        <p:txBody>
          <a:bodyPr wrap="none">
            <a:spAutoFit/>
          </a:bodyPr>
          <a:lstStyle/>
          <a:p>
            <a:pPr algn="ctr"/>
            <a:r>
              <a:rPr lang="en-US" sz="2400" b="1" dirty="0" err="1" smtClean="0">
                <a:cs typeface="Arial" charset="0"/>
              </a:rPr>
              <a:t>parasymp</a:t>
            </a:r>
            <a:endParaRPr lang="en-US" sz="2400" b="1" dirty="0" smtClean="0">
              <a:cs typeface="Arial" charset="0"/>
            </a:endParaRPr>
          </a:p>
        </p:txBody>
      </p:sp>
      <p:cxnSp>
        <p:nvCxnSpPr>
          <p:cNvPr id="51" name="رابط مستقيم 50"/>
          <p:cNvCxnSpPr/>
          <p:nvPr/>
        </p:nvCxnSpPr>
        <p:spPr>
          <a:xfrm>
            <a:off x="4014784" y="4589891"/>
            <a:ext cx="3200422" cy="696520"/>
          </a:xfrm>
          <a:prstGeom prst="line">
            <a:avLst/>
          </a:prstGeom>
          <a:solidFill>
            <a:srgbClr val="00B050"/>
          </a:solidFill>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52" name="شكل بيضاوي 51"/>
          <p:cNvSpPr/>
          <p:nvPr/>
        </p:nvSpPr>
        <p:spPr>
          <a:xfrm>
            <a:off x="3929058" y="4500593"/>
            <a:ext cx="171451" cy="17859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3" name="مستطيل 52"/>
          <p:cNvSpPr/>
          <p:nvPr/>
        </p:nvSpPr>
        <p:spPr>
          <a:xfrm rot="594667">
            <a:off x="5239869" y="4596443"/>
            <a:ext cx="1983877" cy="461665"/>
          </a:xfrm>
          <a:prstGeom prst="rect">
            <a:avLst/>
          </a:prstGeom>
        </p:spPr>
        <p:txBody>
          <a:bodyPr wrap="none">
            <a:spAutoFit/>
          </a:bodyPr>
          <a:lstStyle/>
          <a:p>
            <a:pPr algn="ctr"/>
            <a:r>
              <a:rPr lang="en-US" sz="2400" b="1" dirty="0" err="1" smtClean="0">
                <a:cs typeface="Arial" charset="0"/>
              </a:rPr>
              <a:t>Symp</a:t>
            </a:r>
            <a:r>
              <a:rPr lang="en-US" sz="2400" b="1" dirty="0" smtClean="0">
                <a:cs typeface="Arial" charset="0"/>
              </a:rPr>
              <a:t> to heart</a:t>
            </a:r>
          </a:p>
        </p:txBody>
      </p:sp>
      <p:cxnSp>
        <p:nvCxnSpPr>
          <p:cNvPr id="55" name="رابط مستقيم 54"/>
          <p:cNvCxnSpPr/>
          <p:nvPr/>
        </p:nvCxnSpPr>
        <p:spPr>
          <a:xfrm>
            <a:off x="2643174" y="4214841"/>
            <a:ext cx="3786214" cy="1857364"/>
          </a:xfrm>
          <a:prstGeom prst="line">
            <a:avLst/>
          </a:prstGeom>
          <a:solidFill>
            <a:srgbClr val="00B050"/>
          </a:solidFill>
          <a:ln w="50800">
            <a:solidFill>
              <a:schemeClr val="accent6"/>
            </a:solidFill>
          </a:ln>
        </p:spPr>
        <p:style>
          <a:lnRef idx="1">
            <a:schemeClr val="accent1"/>
          </a:lnRef>
          <a:fillRef idx="0">
            <a:schemeClr val="accent1"/>
          </a:fillRef>
          <a:effectRef idx="0">
            <a:schemeClr val="accent1"/>
          </a:effectRef>
          <a:fontRef idx="minor">
            <a:schemeClr val="tx1"/>
          </a:fontRef>
        </p:style>
      </p:cxnSp>
      <p:sp>
        <p:nvSpPr>
          <p:cNvPr id="56" name="شكل بيضاوي 55"/>
          <p:cNvSpPr/>
          <p:nvPr/>
        </p:nvSpPr>
        <p:spPr>
          <a:xfrm>
            <a:off x="2628886" y="4125543"/>
            <a:ext cx="171451" cy="178595"/>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9" name="مستطيل 58"/>
          <p:cNvSpPr/>
          <p:nvPr/>
        </p:nvSpPr>
        <p:spPr>
          <a:xfrm rot="1174516">
            <a:off x="5240647" y="5324568"/>
            <a:ext cx="1786708" cy="461665"/>
          </a:xfrm>
          <a:prstGeom prst="rect">
            <a:avLst/>
          </a:prstGeom>
        </p:spPr>
        <p:txBody>
          <a:bodyPr wrap="none">
            <a:spAutoFit/>
          </a:bodyPr>
          <a:lstStyle/>
          <a:p>
            <a:pPr algn="ctr"/>
            <a:r>
              <a:rPr lang="en-US" sz="2400" b="1" dirty="0" err="1" smtClean="0">
                <a:cs typeface="Arial" charset="0"/>
              </a:rPr>
              <a:t>Symp</a:t>
            </a:r>
            <a:r>
              <a:rPr lang="en-US" sz="2400" b="1" dirty="0" smtClean="0">
                <a:cs typeface="Arial" charset="0"/>
              </a:rPr>
              <a:t> to </a:t>
            </a:r>
            <a:r>
              <a:rPr lang="en-US" sz="2400" b="1" dirty="0" err="1" smtClean="0">
                <a:cs typeface="Arial" charset="0"/>
              </a:rPr>
              <a:t>bl</a:t>
            </a:r>
            <a:r>
              <a:rPr lang="en-US" sz="2400" b="1" dirty="0" smtClean="0">
                <a:cs typeface="Arial" charset="0"/>
              </a:rPr>
              <a:t> V</a:t>
            </a:r>
          </a:p>
        </p:txBody>
      </p:sp>
      <p:cxnSp>
        <p:nvCxnSpPr>
          <p:cNvPr id="61" name="رابط مستقيم 60"/>
          <p:cNvCxnSpPr/>
          <p:nvPr/>
        </p:nvCxnSpPr>
        <p:spPr>
          <a:xfrm flipV="1">
            <a:off x="4714876" y="714356"/>
            <a:ext cx="3286148" cy="1857388"/>
          </a:xfrm>
          <a:prstGeom prst="line">
            <a:avLst/>
          </a:prstGeom>
          <a:solidFill>
            <a:srgbClr val="00B050"/>
          </a:solidFill>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2" name="شكل بيضاوي 61"/>
          <p:cNvSpPr/>
          <p:nvPr/>
        </p:nvSpPr>
        <p:spPr>
          <a:xfrm>
            <a:off x="4643438" y="2500306"/>
            <a:ext cx="171451" cy="178595"/>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63" name="رابط مستقيم 62"/>
          <p:cNvCxnSpPr/>
          <p:nvPr/>
        </p:nvCxnSpPr>
        <p:spPr>
          <a:xfrm flipV="1">
            <a:off x="4429124" y="500042"/>
            <a:ext cx="3429024" cy="1928826"/>
          </a:xfrm>
          <a:prstGeom prst="line">
            <a:avLst/>
          </a:prstGeom>
          <a:solidFill>
            <a:srgbClr val="00B050"/>
          </a:solidFill>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4" name="شكل بيضاوي 63"/>
          <p:cNvSpPr/>
          <p:nvPr/>
        </p:nvSpPr>
        <p:spPr>
          <a:xfrm>
            <a:off x="4357686" y="2357430"/>
            <a:ext cx="171451" cy="178595"/>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4" name="مستطيل 43"/>
          <p:cNvSpPr/>
          <p:nvPr/>
        </p:nvSpPr>
        <p:spPr>
          <a:xfrm rot="19453964">
            <a:off x="5396201" y="741265"/>
            <a:ext cx="1972015" cy="523220"/>
          </a:xfrm>
          <a:prstGeom prst="rect">
            <a:avLst/>
          </a:prstGeom>
        </p:spPr>
        <p:txBody>
          <a:bodyPr wrap="none">
            <a:spAutoFit/>
          </a:bodyPr>
          <a:lstStyle/>
          <a:p>
            <a:r>
              <a:rPr lang="en-US" sz="2800" b="1" dirty="0" err="1" smtClean="0">
                <a:cs typeface="Arial" charset="0"/>
              </a:rPr>
              <a:t>Glossoph</a:t>
            </a:r>
            <a:r>
              <a:rPr lang="en-US" sz="2800" b="1" dirty="0" smtClean="0">
                <a:cs typeface="Arial" charset="0"/>
              </a:rPr>
              <a:t>. N</a:t>
            </a:r>
            <a:endParaRPr lang="ar-IQ" sz="2800" b="1" dirty="0"/>
          </a:p>
        </p:txBody>
      </p:sp>
      <p:sp>
        <p:nvSpPr>
          <p:cNvPr id="47" name="مستطيل 46"/>
          <p:cNvSpPr/>
          <p:nvPr/>
        </p:nvSpPr>
        <p:spPr>
          <a:xfrm rot="19888434">
            <a:off x="5933240" y="1444401"/>
            <a:ext cx="1993687" cy="523220"/>
          </a:xfrm>
          <a:prstGeom prst="rect">
            <a:avLst/>
          </a:prstGeom>
        </p:spPr>
        <p:txBody>
          <a:bodyPr wrap="none">
            <a:spAutoFit/>
          </a:bodyPr>
          <a:lstStyle/>
          <a:p>
            <a:r>
              <a:rPr lang="en-US" sz="2800" b="1" dirty="0" err="1" smtClean="0">
                <a:cs typeface="Arial" charset="0"/>
              </a:rPr>
              <a:t>Vagus</a:t>
            </a:r>
            <a:r>
              <a:rPr lang="en-US" sz="2800" b="1" dirty="0" smtClean="0">
                <a:cs typeface="Arial" charset="0"/>
              </a:rPr>
              <a:t> nerve</a:t>
            </a:r>
            <a:endParaRPr lang="ar-IQ" sz="2800" b="1" dirty="0"/>
          </a:p>
        </p:txBody>
      </p:sp>
      <p:sp>
        <p:nvSpPr>
          <p:cNvPr id="57" name="عنوان 1"/>
          <p:cNvSpPr>
            <a:spLocks noGrp="1"/>
          </p:cNvSpPr>
          <p:nvPr>
            <p:ph type="title"/>
          </p:nvPr>
        </p:nvSpPr>
        <p:spPr>
          <a:xfrm>
            <a:off x="214282" y="285728"/>
            <a:ext cx="6858048" cy="1143000"/>
          </a:xfrm>
        </p:spPr>
        <p:txBody>
          <a:bodyPr>
            <a:normAutofit fontScale="90000"/>
          </a:bodyPr>
          <a:lstStyle/>
          <a:p>
            <a:pPr algn="l"/>
            <a:r>
              <a:rPr lang="en-US" b="1" dirty="0" smtClean="0"/>
              <a:t>Reflexes initiated by stretching </a:t>
            </a:r>
            <a:br>
              <a:rPr lang="en-US" b="1" dirty="0" smtClean="0"/>
            </a:br>
            <a:r>
              <a:rPr lang="en-US" b="1" dirty="0" smtClean="0"/>
              <a:t>of the </a:t>
            </a:r>
            <a:r>
              <a:rPr lang="en-US" b="1" dirty="0" err="1" smtClean="0"/>
              <a:t>baroreceptors</a:t>
            </a: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hidden"/>
                                      </p:to>
                                    </p:set>
                                  </p:childTnLst>
                                </p:cTn>
                              </p:par>
                              <p:par>
                                <p:cTn id="7" presetID="10"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fade">
                                      <p:cBhvr>
                                        <p:cTn id="9" dur="2000"/>
                                        <p:tgtEl>
                                          <p:spTgt spid="4"/>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2000"/>
                                        <p:tgtEl>
                                          <p:spTgt spid="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2000"/>
                                        <p:tgtEl>
                                          <p:spTgt spid="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2"/>
                                        </p:tgtEl>
                                        <p:attrNameLst>
                                          <p:attrName>style.visibility</p:attrName>
                                        </p:attrNameLst>
                                      </p:cBhvr>
                                      <p:to>
                                        <p:strVal val="visible"/>
                                      </p:to>
                                    </p:set>
                                    <p:animEffect transition="in" filter="fade">
                                      <p:cBhvr>
                                        <p:cTn id="31" dur="2000"/>
                                        <p:tgtEl>
                                          <p:spTgt spid="62"/>
                                        </p:tgtEl>
                                      </p:cBhvr>
                                    </p:animEffect>
                                  </p:childTnLst>
                                </p:cTn>
                              </p:par>
                              <p:par>
                                <p:cTn id="32" presetID="10" presetClass="entr" presetSubtype="0" fill="hold" nodeType="withEffect">
                                  <p:stCondLst>
                                    <p:cond delay="0"/>
                                  </p:stCondLst>
                                  <p:childTnLst>
                                    <p:set>
                                      <p:cBhvr>
                                        <p:cTn id="33" dur="1" fill="hold">
                                          <p:stCondLst>
                                            <p:cond delay="0"/>
                                          </p:stCondLst>
                                        </p:cTn>
                                        <p:tgtEl>
                                          <p:spTgt spid="61"/>
                                        </p:tgtEl>
                                        <p:attrNameLst>
                                          <p:attrName>style.visibility</p:attrName>
                                        </p:attrNameLst>
                                      </p:cBhvr>
                                      <p:to>
                                        <p:strVal val="visible"/>
                                      </p:to>
                                    </p:set>
                                    <p:animEffect transition="in" filter="fade">
                                      <p:cBhvr>
                                        <p:cTn id="34" dur="2000"/>
                                        <p:tgtEl>
                                          <p:spTgt spid="61"/>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animEffect transition="in" filter="fade">
                                      <p:cBhvr>
                                        <p:cTn id="37" dur="2000"/>
                                        <p:tgtEl>
                                          <p:spTgt spid="64"/>
                                        </p:tgtEl>
                                      </p:cBhvr>
                                    </p:animEffect>
                                  </p:childTnLst>
                                </p:cTn>
                              </p:par>
                              <p:par>
                                <p:cTn id="38" presetID="10" presetClass="entr" presetSubtype="0" fill="hold" nodeType="with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fade">
                                      <p:cBhvr>
                                        <p:cTn id="40" dur="2000"/>
                                        <p:tgtEl>
                                          <p:spTgt spid="6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4">
                                            <p:txEl>
                                              <p:pRg st="0" end="0"/>
                                            </p:txEl>
                                          </p:spTgt>
                                        </p:tgtEl>
                                        <p:attrNameLst>
                                          <p:attrName>style.visibility</p:attrName>
                                        </p:attrNameLst>
                                      </p:cBhvr>
                                      <p:to>
                                        <p:strVal val="visible"/>
                                      </p:to>
                                    </p:set>
                                    <p:animEffect transition="in" filter="fade">
                                      <p:cBhvr>
                                        <p:cTn id="43" dur="2000"/>
                                        <p:tgtEl>
                                          <p:spTgt spid="44">
                                            <p:txEl>
                                              <p:pRg st="0" end="0"/>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7">
                                            <p:txEl>
                                              <p:pRg st="0" end="0"/>
                                            </p:txEl>
                                          </p:spTgt>
                                        </p:tgtEl>
                                        <p:attrNameLst>
                                          <p:attrName>style.visibility</p:attrName>
                                        </p:attrNameLst>
                                      </p:cBhvr>
                                      <p:to>
                                        <p:strVal val="visible"/>
                                      </p:to>
                                    </p:set>
                                    <p:animEffect transition="in" filter="fade">
                                      <p:cBhvr>
                                        <p:cTn id="46" dur="2000"/>
                                        <p:tgtEl>
                                          <p:spTgt spid="47">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2000"/>
                                        <p:tgtEl>
                                          <p:spTgt spid="2"/>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20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fade">
                                      <p:cBhvr>
                                        <p:cTn id="61" dur="2000"/>
                                        <p:tgtEl>
                                          <p:spTgt spid="3"/>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fade">
                                      <p:cBhvr>
                                        <p:cTn id="66" dur="20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fade">
                                      <p:cBhvr>
                                        <p:cTn id="71" dur="2000"/>
                                        <p:tgtEl>
                                          <p:spTgt spid="25"/>
                                        </p:tgtEl>
                                      </p:cBhvr>
                                    </p:animEffect>
                                  </p:childTnLst>
                                </p:cTn>
                              </p:par>
                              <p:par>
                                <p:cTn id="72" presetID="10" presetClass="entr" presetSubtype="0" fill="hold" nodeType="with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fade">
                                      <p:cBhvr>
                                        <p:cTn id="74" dur="2000"/>
                                        <p:tgtEl>
                                          <p:spTgt spid="24"/>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fade">
                                      <p:cBhvr>
                                        <p:cTn id="79" dur="2000"/>
                                        <p:tgtEl>
                                          <p:spTgt spid="15"/>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46"/>
                                        </p:tgtEl>
                                        <p:attrNameLst>
                                          <p:attrName>style.visibility</p:attrName>
                                        </p:attrNameLst>
                                      </p:cBhvr>
                                      <p:to>
                                        <p:strVal val="visible"/>
                                      </p:to>
                                    </p:set>
                                    <p:animEffect transition="in" filter="fade">
                                      <p:cBhvr>
                                        <p:cTn id="84" dur="2000"/>
                                        <p:tgtEl>
                                          <p:spTgt spid="46"/>
                                        </p:tgtEl>
                                      </p:cBhvr>
                                    </p:animEffect>
                                  </p:childTnLst>
                                </p:cTn>
                              </p:par>
                              <p:par>
                                <p:cTn id="85" presetID="10" presetClass="entr" presetSubtype="0" fill="hold" nodeType="withEffect">
                                  <p:stCondLst>
                                    <p:cond delay="0"/>
                                  </p:stCondLst>
                                  <p:childTnLst>
                                    <p:set>
                                      <p:cBhvr>
                                        <p:cTn id="86" dur="1" fill="hold">
                                          <p:stCondLst>
                                            <p:cond delay="0"/>
                                          </p:stCondLst>
                                        </p:cTn>
                                        <p:tgtEl>
                                          <p:spTgt spid="45"/>
                                        </p:tgtEl>
                                        <p:attrNameLst>
                                          <p:attrName>style.visibility</p:attrName>
                                        </p:attrNameLst>
                                      </p:cBhvr>
                                      <p:to>
                                        <p:strVal val="visible"/>
                                      </p:to>
                                    </p:set>
                                    <p:animEffect transition="in" filter="fade">
                                      <p:cBhvr>
                                        <p:cTn id="87" dur="2000"/>
                                        <p:tgtEl>
                                          <p:spTgt spid="45"/>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48">
                                            <p:txEl>
                                              <p:pRg st="0" end="0"/>
                                            </p:txEl>
                                          </p:spTgt>
                                        </p:tgtEl>
                                        <p:attrNameLst>
                                          <p:attrName>style.visibility</p:attrName>
                                        </p:attrNameLst>
                                      </p:cBhvr>
                                      <p:to>
                                        <p:strVal val="visible"/>
                                      </p:to>
                                    </p:set>
                                    <p:animEffect transition="in" filter="fade">
                                      <p:cBhvr>
                                        <p:cTn id="92" dur="2000"/>
                                        <p:tgtEl>
                                          <p:spTgt spid="48">
                                            <p:txEl>
                                              <p:pRg st="0" end="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52"/>
                                        </p:tgtEl>
                                        <p:attrNameLst>
                                          <p:attrName>style.visibility</p:attrName>
                                        </p:attrNameLst>
                                      </p:cBhvr>
                                      <p:to>
                                        <p:strVal val="visible"/>
                                      </p:to>
                                    </p:set>
                                    <p:animEffect transition="in" filter="fade">
                                      <p:cBhvr>
                                        <p:cTn id="97" dur="2000"/>
                                        <p:tgtEl>
                                          <p:spTgt spid="52"/>
                                        </p:tgtEl>
                                      </p:cBhvr>
                                    </p:animEffect>
                                  </p:childTnLst>
                                </p:cTn>
                              </p:par>
                              <p:par>
                                <p:cTn id="98" presetID="10" presetClass="entr" presetSubtype="0" fill="hold" nodeType="withEffect">
                                  <p:stCondLst>
                                    <p:cond delay="0"/>
                                  </p:stCondLst>
                                  <p:childTnLst>
                                    <p:set>
                                      <p:cBhvr>
                                        <p:cTn id="99" dur="1" fill="hold">
                                          <p:stCondLst>
                                            <p:cond delay="0"/>
                                          </p:stCondLst>
                                        </p:cTn>
                                        <p:tgtEl>
                                          <p:spTgt spid="51"/>
                                        </p:tgtEl>
                                        <p:attrNameLst>
                                          <p:attrName>style.visibility</p:attrName>
                                        </p:attrNameLst>
                                      </p:cBhvr>
                                      <p:to>
                                        <p:strVal val="visible"/>
                                      </p:to>
                                    </p:set>
                                    <p:animEffect transition="in" filter="fade">
                                      <p:cBhvr>
                                        <p:cTn id="100" dur="2000"/>
                                        <p:tgtEl>
                                          <p:spTgt spid="51"/>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nodeType="clickEffect">
                                  <p:stCondLst>
                                    <p:cond delay="0"/>
                                  </p:stCondLst>
                                  <p:childTnLst>
                                    <p:set>
                                      <p:cBhvr>
                                        <p:cTn id="104" dur="1" fill="hold">
                                          <p:stCondLst>
                                            <p:cond delay="0"/>
                                          </p:stCondLst>
                                        </p:cTn>
                                        <p:tgtEl>
                                          <p:spTgt spid="53">
                                            <p:txEl>
                                              <p:pRg st="0" end="0"/>
                                            </p:txEl>
                                          </p:spTgt>
                                        </p:tgtEl>
                                        <p:attrNameLst>
                                          <p:attrName>style.visibility</p:attrName>
                                        </p:attrNameLst>
                                      </p:cBhvr>
                                      <p:to>
                                        <p:strVal val="visible"/>
                                      </p:to>
                                    </p:set>
                                    <p:animEffect transition="in" filter="fade">
                                      <p:cBhvr>
                                        <p:cTn id="105" dur="2000"/>
                                        <p:tgtEl>
                                          <p:spTgt spid="53">
                                            <p:txEl>
                                              <p:pRg st="0" end="0"/>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56"/>
                                        </p:tgtEl>
                                        <p:attrNameLst>
                                          <p:attrName>style.visibility</p:attrName>
                                        </p:attrNameLst>
                                      </p:cBhvr>
                                      <p:to>
                                        <p:strVal val="visible"/>
                                      </p:to>
                                    </p:set>
                                    <p:animEffect transition="in" filter="fade">
                                      <p:cBhvr>
                                        <p:cTn id="110" dur="2000"/>
                                        <p:tgtEl>
                                          <p:spTgt spid="56"/>
                                        </p:tgtEl>
                                      </p:cBhvr>
                                    </p:animEffect>
                                  </p:childTnLst>
                                </p:cTn>
                              </p:par>
                              <p:par>
                                <p:cTn id="111" presetID="10" presetClass="entr" presetSubtype="0" fill="hold" nodeType="withEffect">
                                  <p:stCondLst>
                                    <p:cond delay="0"/>
                                  </p:stCondLst>
                                  <p:childTnLst>
                                    <p:set>
                                      <p:cBhvr>
                                        <p:cTn id="112" dur="1" fill="hold">
                                          <p:stCondLst>
                                            <p:cond delay="0"/>
                                          </p:stCondLst>
                                        </p:cTn>
                                        <p:tgtEl>
                                          <p:spTgt spid="55"/>
                                        </p:tgtEl>
                                        <p:attrNameLst>
                                          <p:attrName>style.visibility</p:attrName>
                                        </p:attrNameLst>
                                      </p:cBhvr>
                                      <p:to>
                                        <p:strVal val="visible"/>
                                      </p:to>
                                    </p:set>
                                    <p:animEffect transition="in" filter="fade">
                                      <p:cBhvr>
                                        <p:cTn id="113" dur="2000"/>
                                        <p:tgtEl>
                                          <p:spTgt spid="55"/>
                                        </p:tgtEl>
                                      </p:cBhvr>
                                    </p:animEffec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59">
                                            <p:txEl>
                                              <p:pRg st="0" end="0"/>
                                            </p:txEl>
                                          </p:spTgt>
                                        </p:tgtEl>
                                        <p:attrNameLst>
                                          <p:attrName>style.visibility</p:attrName>
                                        </p:attrNameLst>
                                      </p:cBhvr>
                                      <p:to>
                                        <p:strVal val="visible"/>
                                      </p:to>
                                    </p:set>
                                    <p:animEffect transition="in" filter="fade">
                                      <p:cBhvr>
                                        <p:cTn id="118" dur="2000"/>
                                        <p:tgtEl>
                                          <p:spTgt spid="59">
                                            <p:txEl>
                                              <p:pRg st="0" end="0"/>
                                            </p:txEl>
                                          </p:spTgt>
                                        </p:tgtEl>
                                      </p:cBhvr>
                                    </p:animEffec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nodeType="clickEffect">
                                  <p:stCondLst>
                                    <p:cond delay="0"/>
                                  </p:stCondLst>
                                  <p:childTnLst>
                                    <p:set>
                                      <p:cBhvr>
                                        <p:cTn id="122" dur="1" fill="hold">
                                          <p:stCondLst>
                                            <p:cond delay="0"/>
                                          </p:stCondLst>
                                        </p:cTn>
                                        <p:tgtEl>
                                          <p:spTgt spid="10"/>
                                        </p:tgtEl>
                                        <p:attrNameLst>
                                          <p:attrName>style.visibility</p:attrName>
                                        </p:attrNameLst>
                                      </p:cBhvr>
                                      <p:to>
                                        <p:strVal val="visible"/>
                                      </p:to>
                                    </p:set>
                                    <p:animEffect transition="in" filter="fade">
                                      <p:cBhvr>
                                        <p:cTn id="123" dur="2000"/>
                                        <p:tgtEl>
                                          <p:spTgt spid="10"/>
                                        </p:tgtEl>
                                      </p:cBhvr>
                                    </p:animEffect>
                                  </p:childTnLst>
                                </p:cTn>
                              </p:par>
                            </p:childTnLst>
                          </p:cTn>
                        </p:par>
                      </p:childTnLst>
                    </p:cTn>
                  </p:par>
                  <p:par>
                    <p:cTn id="124" fill="hold">
                      <p:stCondLst>
                        <p:cond delay="indefinite"/>
                      </p:stCondLst>
                      <p:childTnLst>
                        <p:par>
                          <p:cTn id="125" fill="hold">
                            <p:stCondLst>
                              <p:cond delay="0"/>
                            </p:stCondLst>
                            <p:childTnLst>
                              <p:par>
                                <p:cTn id="126" presetID="10" presetClass="entr" presetSubtype="0" fill="hold" nodeType="clickEffect">
                                  <p:stCondLst>
                                    <p:cond delay="0"/>
                                  </p:stCondLst>
                                  <p:childTnLst>
                                    <p:set>
                                      <p:cBhvr>
                                        <p:cTn id="127" dur="1" fill="hold">
                                          <p:stCondLst>
                                            <p:cond delay="0"/>
                                          </p:stCondLst>
                                        </p:cTn>
                                        <p:tgtEl>
                                          <p:spTgt spid="12"/>
                                        </p:tgtEl>
                                        <p:attrNameLst>
                                          <p:attrName>style.visibility</p:attrName>
                                        </p:attrNameLst>
                                      </p:cBhvr>
                                      <p:to>
                                        <p:strVal val="visible"/>
                                      </p:to>
                                    </p:set>
                                    <p:animEffect transition="in" filter="fade">
                                      <p:cBhvr>
                                        <p:cTn id="128" dur="2000"/>
                                        <p:tgtEl>
                                          <p:spTgt spid="12"/>
                                        </p:tgtEl>
                                      </p:cBhvr>
                                    </p:animEffect>
                                  </p:childTnLst>
                                </p:cTn>
                              </p:par>
                            </p:childTnLst>
                          </p:cTn>
                        </p:par>
                      </p:childTnLst>
                    </p:cTn>
                  </p:par>
                  <p:par>
                    <p:cTn id="129" fill="hold">
                      <p:stCondLst>
                        <p:cond delay="indefinite"/>
                      </p:stCondLst>
                      <p:childTnLst>
                        <p:par>
                          <p:cTn id="130" fill="hold">
                            <p:stCondLst>
                              <p:cond delay="0"/>
                            </p:stCondLst>
                            <p:childTnLst>
                              <p:par>
                                <p:cTn id="131" presetID="10" presetClass="entr" presetSubtype="0" fill="hold" nodeType="clickEffect">
                                  <p:stCondLst>
                                    <p:cond delay="0"/>
                                  </p:stCondLst>
                                  <p:childTnLst>
                                    <p:set>
                                      <p:cBhvr>
                                        <p:cTn id="132" dur="1" fill="hold">
                                          <p:stCondLst>
                                            <p:cond delay="0"/>
                                          </p:stCondLst>
                                        </p:cTn>
                                        <p:tgtEl>
                                          <p:spTgt spid="11"/>
                                        </p:tgtEl>
                                        <p:attrNameLst>
                                          <p:attrName>style.visibility</p:attrName>
                                        </p:attrNameLst>
                                      </p:cBhvr>
                                      <p:to>
                                        <p:strVal val="visible"/>
                                      </p:to>
                                    </p:set>
                                    <p:animEffect transition="in" filter="fade">
                                      <p:cBhvr>
                                        <p:cTn id="133"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build="allAtOnce"/>
      <p:bldP spid="9" grpId="0" animBg="1"/>
      <p:bldP spid="13" grpId="0" animBg="1"/>
      <p:bldP spid="14" grpId="0" animBg="1"/>
      <p:bldP spid="15" grpId="0" animBg="1"/>
      <p:bldP spid="25" grpId="0" animBg="1"/>
      <p:bldP spid="48" grpId="0" build="allAtOnce"/>
      <p:bldP spid="56" grpId="0" animBg="1"/>
      <p:bldP spid="59" grpId="0" build="allAtOnce"/>
      <p:bldP spid="62" grpId="0" animBg="1"/>
      <p:bldP spid="64" grpId="0" animBg="1"/>
      <p:bldP spid="44" grpId="0" build="allAtOnce"/>
      <p:bldP spid="47" grpId="0" build="allAtOnce"/>
      <p:bldP spid="5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عنصر نائب للمحتوى 7" descr="baroreceptors1.gif"/>
          <p:cNvPicPr>
            <a:picLocks noGrp="1" noChangeAspect="1"/>
          </p:cNvPicPr>
          <p:nvPr>
            <p:ph idx="1"/>
          </p:nvPr>
        </p:nvPicPr>
        <p:blipFill>
          <a:blip r:embed="rId3" cstate="print"/>
          <a:stretch>
            <a:fillRect/>
          </a:stretch>
        </p:blipFill>
        <p:spPr>
          <a:xfrm>
            <a:off x="6143636" y="107734"/>
            <a:ext cx="1785950" cy="3074176"/>
          </a:xfrm>
        </p:spPr>
      </p:pic>
      <p:pic>
        <p:nvPicPr>
          <p:cNvPr id="5" name="صورة 4" descr="b.png"/>
          <p:cNvPicPr>
            <a:picLocks noChangeAspect="1"/>
          </p:cNvPicPr>
          <p:nvPr/>
        </p:nvPicPr>
        <p:blipFill>
          <a:blip r:embed="rId4" cstate="print"/>
          <a:stretch>
            <a:fillRect/>
          </a:stretch>
        </p:blipFill>
        <p:spPr>
          <a:xfrm>
            <a:off x="857224" y="428604"/>
            <a:ext cx="3324689" cy="6122514"/>
          </a:xfrm>
          <a:prstGeom prst="rect">
            <a:avLst/>
          </a:prstGeom>
        </p:spPr>
      </p:pic>
      <p:pic>
        <p:nvPicPr>
          <p:cNvPr id="10" name="صورة 9" descr="a.png"/>
          <p:cNvPicPr>
            <a:picLocks noChangeAspect="1"/>
          </p:cNvPicPr>
          <p:nvPr/>
        </p:nvPicPr>
        <p:blipFill>
          <a:blip r:embed="rId5" cstate="print"/>
          <a:stretch>
            <a:fillRect/>
          </a:stretch>
        </p:blipFill>
        <p:spPr>
          <a:xfrm>
            <a:off x="6524648" y="3000372"/>
            <a:ext cx="2476508" cy="3396354"/>
          </a:xfrm>
          <a:prstGeom prst="rect">
            <a:avLst/>
          </a:prstGeom>
        </p:spPr>
      </p:pic>
      <p:sp>
        <p:nvSpPr>
          <p:cNvPr id="11" name="شكل حر 10"/>
          <p:cNvSpPr/>
          <p:nvPr/>
        </p:nvSpPr>
        <p:spPr>
          <a:xfrm>
            <a:off x="2695074" y="657726"/>
            <a:ext cx="3930315" cy="2197769"/>
          </a:xfrm>
          <a:custGeom>
            <a:avLst/>
            <a:gdLst>
              <a:gd name="connsiteX0" fmla="*/ 3930315 w 3930315"/>
              <a:gd name="connsiteY0" fmla="*/ 0 h 2197769"/>
              <a:gd name="connsiteX1" fmla="*/ 1748589 w 3930315"/>
              <a:gd name="connsiteY1" fmla="*/ 1427748 h 2197769"/>
              <a:gd name="connsiteX2" fmla="*/ 0 w 3930315"/>
              <a:gd name="connsiteY2" fmla="*/ 2197769 h 2197769"/>
            </a:gdLst>
            <a:ahLst/>
            <a:cxnLst>
              <a:cxn ang="0">
                <a:pos x="connsiteX0" y="connsiteY0"/>
              </a:cxn>
              <a:cxn ang="0">
                <a:pos x="connsiteX1" y="connsiteY1"/>
              </a:cxn>
              <a:cxn ang="0">
                <a:pos x="connsiteX2" y="connsiteY2"/>
              </a:cxn>
            </a:cxnLst>
            <a:rect l="l" t="t" r="r" b="b"/>
            <a:pathLst>
              <a:path w="3930315" h="2197769">
                <a:moveTo>
                  <a:pt x="3930315" y="0"/>
                </a:moveTo>
                <a:cubicBezTo>
                  <a:pt x="3166978" y="530726"/>
                  <a:pt x="2403642" y="1061453"/>
                  <a:pt x="1748589" y="1427748"/>
                </a:cubicBezTo>
                <a:cubicBezTo>
                  <a:pt x="1093537" y="1794043"/>
                  <a:pt x="546768" y="1995906"/>
                  <a:pt x="0" y="2197769"/>
                </a:cubicBezTo>
              </a:path>
            </a:pathLst>
          </a:custGeom>
          <a:ln w="60325">
            <a:solidFill>
              <a:schemeClr val="accent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13" name="شكل حر 12"/>
          <p:cNvSpPr/>
          <p:nvPr/>
        </p:nvSpPr>
        <p:spPr>
          <a:xfrm>
            <a:off x="2847474" y="2285992"/>
            <a:ext cx="4153418" cy="721903"/>
          </a:xfrm>
          <a:custGeom>
            <a:avLst/>
            <a:gdLst>
              <a:gd name="connsiteX0" fmla="*/ 3930315 w 3930315"/>
              <a:gd name="connsiteY0" fmla="*/ 0 h 2197769"/>
              <a:gd name="connsiteX1" fmla="*/ 1748589 w 3930315"/>
              <a:gd name="connsiteY1" fmla="*/ 1427748 h 2197769"/>
              <a:gd name="connsiteX2" fmla="*/ 0 w 3930315"/>
              <a:gd name="connsiteY2" fmla="*/ 2197769 h 2197769"/>
            </a:gdLst>
            <a:ahLst/>
            <a:cxnLst>
              <a:cxn ang="0">
                <a:pos x="connsiteX0" y="connsiteY0"/>
              </a:cxn>
              <a:cxn ang="0">
                <a:pos x="connsiteX1" y="connsiteY1"/>
              </a:cxn>
              <a:cxn ang="0">
                <a:pos x="connsiteX2" y="connsiteY2"/>
              </a:cxn>
            </a:cxnLst>
            <a:rect l="l" t="t" r="r" b="b"/>
            <a:pathLst>
              <a:path w="3930315" h="2197769">
                <a:moveTo>
                  <a:pt x="3930315" y="0"/>
                </a:moveTo>
                <a:cubicBezTo>
                  <a:pt x="3166978" y="530726"/>
                  <a:pt x="2403642" y="1061453"/>
                  <a:pt x="1748589" y="1427748"/>
                </a:cubicBezTo>
                <a:cubicBezTo>
                  <a:pt x="1093537" y="1794043"/>
                  <a:pt x="546768" y="1995906"/>
                  <a:pt x="0" y="2197769"/>
                </a:cubicBezTo>
              </a:path>
            </a:pathLst>
          </a:custGeom>
          <a:ln w="60325">
            <a:solidFill>
              <a:schemeClr val="accent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pic>
        <p:nvPicPr>
          <p:cNvPr id="14" name="صورة 13" descr="animated_BIGBALL2.GIF"/>
          <p:cNvPicPr>
            <a:picLocks noChangeAspect="1"/>
          </p:cNvPicPr>
          <p:nvPr/>
        </p:nvPicPr>
        <p:blipFill>
          <a:blip r:embed="rId6" cstate="print"/>
          <a:stretch>
            <a:fillRect/>
          </a:stretch>
        </p:blipFill>
        <p:spPr>
          <a:xfrm>
            <a:off x="6143636" y="571480"/>
            <a:ext cx="476250" cy="500066"/>
          </a:xfrm>
          <a:prstGeom prst="rect">
            <a:avLst/>
          </a:prstGeom>
        </p:spPr>
      </p:pic>
      <p:pic>
        <p:nvPicPr>
          <p:cNvPr id="15" name="صورة 14" descr="33.jpg"/>
          <p:cNvPicPr>
            <a:picLocks noChangeAspect="1"/>
          </p:cNvPicPr>
          <p:nvPr/>
        </p:nvPicPr>
        <p:blipFill>
          <a:blip r:embed="rId7" cstate="print"/>
          <a:stretch>
            <a:fillRect/>
          </a:stretch>
        </p:blipFill>
        <p:spPr>
          <a:xfrm>
            <a:off x="5143504" y="4929198"/>
            <a:ext cx="800100" cy="1104900"/>
          </a:xfrm>
          <a:prstGeom prst="rect">
            <a:avLst/>
          </a:prstGeom>
        </p:spPr>
      </p:pic>
      <p:pic>
        <p:nvPicPr>
          <p:cNvPr id="16" name="صورة 15" descr="34.jpg"/>
          <p:cNvPicPr>
            <a:picLocks noChangeAspect="1"/>
          </p:cNvPicPr>
          <p:nvPr/>
        </p:nvPicPr>
        <p:blipFill>
          <a:blip r:embed="rId8" cstate="print"/>
          <a:stretch>
            <a:fillRect/>
          </a:stretch>
        </p:blipFill>
        <p:spPr>
          <a:xfrm>
            <a:off x="3143240" y="4357694"/>
            <a:ext cx="696521" cy="2000264"/>
          </a:xfrm>
          <a:prstGeom prst="rect">
            <a:avLst/>
          </a:prstGeom>
        </p:spPr>
      </p:pic>
      <p:sp>
        <p:nvSpPr>
          <p:cNvPr id="17" name="شكل بيضاوي 16"/>
          <p:cNvSpPr/>
          <p:nvPr/>
        </p:nvSpPr>
        <p:spPr>
          <a:xfrm>
            <a:off x="2500298" y="2643182"/>
            <a:ext cx="500066" cy="428628"/>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8" name="شكل حر 17"/>
          <p:cNvSpPr/>
          <p:nvPr/>
        </p:nvSpPr>
        <p:spPr>
          <a:xfrm flipV="1">
            <a:off x="2714612" y="3000372"/>
            <a:ext cx="4153418" cy="1197399"/>
          </a:xfrm>
          <a:custGeom>
            <a:avLst/>
            <a:gdLst>
              <a:gd name="connsiteX0" fmla="*/ 3930315 w 3930315"/>
              <a:gd name="connsiteY0" fmla="*/ 0 h 2197769"/>
              <a:gd name="connsiteX1" fmla="*/ 1748589 w 3930315"/>
              <a:gd name="connsiteY1" fmla="*/ 1427748 h 2197769"/>
              <a:gd name="connsiteX2" fmla="*/ 0 w 3930315"/>
              <a:gd name="connsiteY2" fmla="*/ 2197769 h 2197769"/>
            </a:gdLst>
            <a:ahLst/>
            <a:cxnLst>
              <a:cxn ang="0">
                <a:pos x="connsiteX0" y="connsiteY0"/>
              </a:cxn>
              <a:cxn ang="0">
                <a:pos x="connsiteX1" y="connsiteY1"/>
              </a:cxn>
              <a:cxn ang="0">
                <a:pos x="connsiteX2" y="connsiteY2"/>
              </a:cxn>
            </a:cxnLst>
            <a:rect l="l" t="t" r="r" b="b"/>
            <a:pathLst>
              <a:path w="3930315" h="2197769">
                <a:moveTo>
                  <a:pt x="3930315" y="0"/>
                </a:moveTo>
                <a:cubicBezTo>
                  <a:pt x="3166978" y="530726"/>
                  <a:pt x="2403642" y="1061453"/>
                  <a:pt x="1748589" y="1427748"/>
                </a:cubicBezTo>
                <a:cubicBezTo>
                  <a:pt x="1093537" y="1794043"/>
                  <a:pt x="546768" y="1995906"/>
                  <a:pt x="0" y="2197769"/>
                </a:cubicBezTo>
              </a:path>
            </a:pathLst>
          </a:custGeom>
          <a:ln w="60325">
            <a:solidFill>
              <a:srgbClr val="00B05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19" name="شكل حر 18"/>
          <p:cNvSpPr/>
          <p:nvPr/>
        </p:nvSpPr>
        <p:spPr>
          <a:xfrm>
            <a:off x="2214546" y="3064042"/>
            <a:ext cx="296795" cy="2650974"/>
          </a:xfrm>
          <a:custGeom>
            <a:avLst/>
            <a:gdLst>
              <a:gd name="connsiteX0" fmla="*/ 288758 w 288758"/>
              <a:gd name="connsiteY0" fmla="*/ 0 h 2181726"/>
              <a:gd name="connsiteX1" fmla="*/ 0 w 288758"/>
              <a:gd name="connsiteY1" fmla="*/ 2181726 h 2181726"/>
              <a:gd name="connsiteX2" fmla="*/ 0 w 288758"/>
              <a:gd name="connsiteY2" fmla="*/ 2181726 h 2181726"/>
            </a:gdLst>
            <a:ahLst/>
            <a:cxnLst>
              <a:cxn ang="0">
                <a:pos x="connsiteX0" y="connsiteY0"/>
              </a:cxn>
              <a:cxn ang="0">
                <a:pos x="connsiteX1" y="connsiteY1"/>
              </a:cxn>
              <a:cxn ang="0">
                <a:pos x="connsiteX2" y="connsiteY2"/>
              </a:cxn>
            </a:cxnLst>
            <a:rect l="l" t="t" r="r" b="b"/>
            <a:pathLst>
              <a:path w="288758" h="2181726">
                <a:moveTo>
                  <a:pt x="288758" y="0"/>
                </a:moveTo>
                <a:lnTo>
                  <a:pt x="0" y="2181726"/>
                </a:lnTo>
                <a:lnTo>
                  <a:pt x="0" y="2181726"/>
                </a:lnTo>
              </a:path>
            </a:pathLst>
          </a:custGeom>
          <a:ln w="47625">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cxnSp>
        <p:nvCxnSpPr>
          <p:cNvPr id="21" name="رابط كسهم مستقيم 20"/>
          <p:cNvCxnSpPr/>
          <p:nvPr/>
        </p:nvCxnSpPr>
        <p:spPr>
          <a:xfrm>
            <a:off x="2285984" y="5141924"/>
            <a:ext cx="142876" cy="1588"/>
          </a:xfrm>
          <a:prstGeom prst="straightConnector1">
            <a:avLst/>
          </a:prstGeom>
          <a:ln w="57150">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22" name="رابط كسهم مستقيم 21"/>
          <p:cNvCxnSpPr/>
          <p:nvPr/>
        </p:nvCxnSpPr>
        <p:spPr>
          <a:xfrm>
            <a:off x="2357422" y="4643446"/>
            <a:ext cx="133352" cy="1588"/>
          </a:xfrm>
          <a:prstGeom prst="straightConnector1">
            <a:avLst/>
          </a:prstGeom>
          <a:ln w="57150">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cxnSp>
        <p:nvCxnSpPr>
          <p:cNvPr id="23" name="رابط كسهم مستقيم 22"/>
          <p:cNvCxnSpPr/>
          <p:nvPr/>
        </p:nvCxnSpPr>
        <p:spPr>
          <a:xfrm>
            <a:off x="2214546" y="5715016"/>
            <a:ext cx="214314" cy="1588"/>
          </a:xfrm>
          <a:prstGeom prst="straightConnector1">
            <a:avLst/>
          </a:prstGeom>
          <a:ln w="57150">
            <a:solidFill>
              <a:schemeClr val="tx1"/>
            </a:solidFill>
            <a:tailEnd type="triangle" w="med" len="sm"/>
          </a:ln>
        </p:spPr>
        <p:style>
          <a:lnRef idx="1">
            <a:schemeClr val="accent1"/>
          </a:lnRef>
          <a:fillRef idx="0">
            <a:schemeClr val="accent1"/>
          </a:fillRef>
          <a:effectRef idx="0">
            <a:schemeClr val="accent1"/>
          </a:effectRef>
          <a:fontRef idx="minor">
            <a:schemeClr val="tx1"/>
          </a:fontRef>
        </p:style>
      </p:cxnSp>
      <p:sp>
        <p:nvSpPr>
          <p:cNvPr id="33" name="شكل بيضاوي 32"/>
          <p:cNvSpPr/>
          <p:nvPr/>
        </p:nvSpPr>
        <p:spPr>
          <a:xfrm>
            <a:off x="2500298" y="4643446"/>
            <a:ext cx="71438" cy="71438"/>
          </a:xfrm>
          <a:prstGeom prst="ellipse">
            <a:avLst/>
          </a:prstGeom>
          <a:solidFill>
            <a:schemeClr val="tx2"/>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4" name="شكل بيضاوي 33"/>
          <p:cNvSpPr/>
          <p:nvPr/>
        </p:nvSpPr>
        <p:spPr>
          <a:xfrm>
            <a:off x="2428860" y="5072074"/>
            <a:ext cx="71438" cy="71438"/>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5" name="شكل بيضاوي 34"/>
          <p:cNvSpPr/>
          <p:nvPr/>
        </p:nvSpPr>
        <p:spPr>
          <a:xfrm>
            <a:off x="2428860" y="5643578"/>
            <a:ext cx="71438" cy="71438"/>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7" name="شكل بيضاوي 36"/>
          <p:cNvSpPr/>
          <p:nvPr/>
        </p:nvSpPr>
        <p:spPr>
          <a:xfrm>
            <a:off x="3428992" y="4714884"/>
            <a:ext cx="71438" cy="71438"/>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8" name="شكل بيضاوي 37"/>
          <p:cNvSpPr/>
          <p:nvPr/>
        </p:nvSpPr>
        <p:spPr>
          <a:xfrm>
            <a:off x="3428992" y="5214950"/>
            <a:ext cx="71438" cy="71438"/>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9" name="شكل بيضاوي 38"/>
          <p:cNvSpPr/>
          <p:nvPr/>
        </p:nvSpPr>
        <p:spPr>
          <a:xfrm>
            <a:off x="3428992" y="5643578"/>
            <a:ext cx="71438" cy="71438"/>
          </a:xfrm>
          <a:prstGeom prst="ellipse">
            <a:avLst/>
          </a:prstGeom>
          <a:solidFill>
            <a:srgbClr val="FF0000"/>
          </a:solid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0" name="شكل حر 39"/>
          <p:cNvSpPr/>
          <p:nvPr/>
        </p:nvSpPr>
        <p:spPr>
          <a:xfrm>
            <a:off x="2582779" y="4684295"/>
            <a:ext cx="866274" cy="64168"/>
          </a:xfrm>
          <a:custGeom>
            <a:avLst/>
            <a:gdLst>
              <a:gd name="connsiteX0" fmla="*/ 0 w 866274"/>
              <a:gd name="connsiteY0" fmla="*/ 0 h 64168"/>
              <a:gd name="connsiteX1" fmla="*/ 866274 w 866274"/>
              <a:gd name="connsiteY1" fmla="*/ 64168 h 64168"/>
            </a:gdLst>
            <a:ahLst/>
            <a:cxnLst>
              <a:cxn ang="0">
                <a:pos x="connsiteX0" y="connsiteY0"/>
              </a:cxn>
              <a:cxn ang="0">
                <a:pos x="connsiteX1" y="connsiteY1"/>
              </a:cxn>
            </a:cxnLst>
            <a:rect l="l" t="t" r="r" b="b"/>
            <a:pathLst>
              <a:path w="866274" h="64168">
                <a:moveTo>
                  <a:pt x="0" y="0"/>
                </a:moveTo>
                <a:lnTo>
                  <a:pt x="866274" y="64168"/>
                </a:lnTo>
              </a:path>
            </a:pathLst>
          </a:custGeom>
          <a:ln w="47625">
            <a:solidFill>
              <a:srgbClr val="FF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41" name="شكل حر 40"/>
          <p:cNvSpPr/>
          <p:nvPr/>
        </p:nvSpPr>
        <p:spPr>
          <a:xfrm>
            <a:off x="2500298" y="5143512"/>
            <a:ext cx="1000132" cy="142876"/>
          </a:xfrm>
          <a:custGeom>
            <a:avLst/>
            <a:gdLst>
              <a:gd name="connsiteX0" fmla="*/ 0 w 866274"/>
              <a:gd name="connsiteY0" fmla="*/ 0 h 64168"/>
              <a:gd name="connsiteX1" fmla="*/ 866274 w 866274"/>
              <a:gd name="connsiteY1" fmla="*/ 64168 h 64168"/>
            </a:gdLst>
            <a:ahLst/>
            <a:cxnLst>
              <a:cxn ang="0">
                <a:pos x="connsiteX0" y="connsiteY0"/>
              </a:cxn>
              <a:cxn ang="0">
                <a:pos x="connsiteX1" y="connsiteY1"/>
              </a:cxn>
            </a:cxnLst>
            <a:rect l="l" t="t" r="r" b="b"/>
            <a:pathLst>
              <a:path w="866274" h="64168">
                <a:moveTo>
                  <a:pt x="0" y="0"/>
                </a:moveTo>
                <a:lnTo>
                  <a:pt x="866274" y="64168"/>
                </a:lnTo>
              </a:path>
            </a:pathLst>
          </a:custGeom>
          <a:ln w="47625">
            <a:solidFill>
              <a:srgbClr val="FF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42" name="شكل حر 41"/>
          <p:cNvSpPr/>
          <p:nvPr/>
        </p:nvSpPr>
        <p:spPr>
          <a:xfrm>
            <a:off x="2500298" y="5643578"/>
            <a:ext cx="928694" cy="71438"/>
          </a:xfrm>
          <a:custGeom>
            <a:avLst/>
            <a:gdLst>
              <a:gd name="connsiteX0" fmla="*/ 0 w 866274"/>
              <a:gd name="connsiteY0" fmla="*/ 0 h 64168"/>
              <a:gd name="connsiteX1" fmla="*/ 866274 w 866274"/>
              <a:gd name="connsiteY1" fmla="*/ 64168 h 64168"/>
            </a:gdLst>
            <a:ahLst/>
            <a:cxnLst>
              <a:cxn ang="0">
                <a:pos x="connsiteX0" y="connsiteY0"/>
              </a:cxn>
              <a:cxn ang="0">
                <a:pos x="connsiteX1" y="connsiteY1"/>
              </a:cxn>
            </a:cxnLst>
            <a:rect l="l" t="t" r="r" b="b"/>
            <a:pathLst>
              <a:path w="866274" h="64168">
                <a:moveTo>
                  <a:pt x="0" y="0"/>
                </a:moveTo>
                <a:lnTo>
                  <a:pt x="866274" y="64168"/>
                </a:lnTo>
              </a:path>
            </a:pathLst>
          </a:custGeom>
          <a:ln w="47625">
            <a:solidFill>
              <a:srgbClr val="FF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43" name="شكل حر 42"/>
          <p:cNvSpPr/>
          <p:nvPr/>
        </p:nvSpPr>
        <p:spPr>
          <a:xfrm>
            <a:off x="3500430" y="5293658"/>
            <a:ext cx="1785950" cy="64168"/>
          </a:xfrm>
          <a:custGeom>
            <a:avLst/>
            <a:gdLst>
              <a:gd name="connsiteX0" fmla="*/ 0 w 866274"/>
              <a:gd name="connsiteY0" fmla="*/ 0 h 64168"/>
              <a:gd name="connsiteX1" fmla="*/ 866274 w 866274"/>
              <a:gd name="connsiteY1" fmla="*/ 64168 h 64168"/>
            </a:gdLst>
            <a:ahLst/>
            <a:cxnLst>
              <a:cxn ang="0">
                <a:pos x="connsiteX0" y="connsiteY0"/>
              </a:cxn>
              <a:cxn ang="0">
                <a:pos x="connsiteX1" y="connsiteY1"/>
              </a:cxn>
            </a:cxnLst>
            <a:rect l="l" t="t" r="r" b="b"/>
            <a:pathLst>
              <a:path w="866274" h="64168">
                <a:moveTo>
                  <a:pt x="0" y="0"/>
                </a:moveTo>
                <a:lnTo>
                  <a:pt x="866274" y="64168"/>
                </a:lnTo>
              </a:path>
            </a:pathLst>
          </a:custGeom>
          <a:ln w="47625">
            <a:solidFill>
              <a:srgbClr val="FF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44" name="شكل حر 43"/>
          <p:cNvSpPr/>
          <p:nvPr/>
        </p:nvSpPr>
        <p:spPr>
          <a:xfrm flipV="1">
            <a:off x="3500430" y="4429132"/>
            <a:ext cx="3357586" cy="357190"/>
          </a:xfrm>
          <a:custGeom>
            <a:avLst/>
            <a:gdLst>
              <a:gd name="connsiteX0" fmla="*/ 0 w 866274"/>
              <a:gd name="connsiteY0" fmla="*/ 0 h 64168"/>
              <a:gd name="connsiteX1" fmla="*/ 866274 w 866274"/>
              <a:gd name="connsiteY1" fmla="*/ 64168 h 64168"/>
            </a:gdLst>
            <a:ahLst/>
            <a:cxnLst>
              <a:cxn ang="0">
                <a:pos x="connsiteX0" y="connsiteY0"/>
              </a:cxn>
              <a:cxn ang="0">
                <a:pos x="connsiteX1" y="connsiteY1"/>
              </a:cxn>
            </a:cxnLst>
            <a:rect l="l" t="t" r="r" b="b"/>
            <a:pathLst>
              <a:path w="866274" h="64168">
                <a:moveTo>
                  <a:pt x="0" y="0"/>
                </a:moveTo>
                <a:lnTo>
                  <a:pt x="866274" y="64168"/>
                </a:lnTo>
              </a:path>
            </a:pathLst>
          </a:custGeom>
          <a:ln w="47625">
            <a:solidFill>
              <a:srgbClr val="FF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pic>
        <p:nvPicPr>
          <p:cNvPr id="46" name="صورة 45" descr="animated_BIGBALL2.GIF"/>
          <p:cNvPicPr>
            <a:picLocks noChangeAspect="1"/>
          </p:cNvPicPr>
          <p:nvPr/>
        </p:nvPicPr>
        <p:blipFill>
          <a:blip r:embed="rId6" cstate="print"/>
          <a:stretch>
            <a:fillRect/>
          </a:stretch>
        </p:blipFill>
        <p:spPr>
          <a:xfrm>
            <a:off x="6296036" y="2095494"/>
            <a:ext cx="476250" cy="476250"/>
          </a:xfrm>
          <a:prstGeom prst="rect">
            <a:avLst/>
          </a:prstGeom>
        </p:spPr>
      </p:pic>
      <p:sp>
        <p:nvSpPr>
          <p:cNvPr id="48" name="شكل حر 47"/>
          <p:cNvSpPr/>
          <p:nvPr/>
        </p:nvSpPr>
        <p:spPr>
          <a:xfrm>
            <a:off x="3500430" y="5722286"/>
            <a:ext cx="1785950" cy="64168"/>
          </a:xfrm>
          <a:custGeom>
            <a:avLst/>
            <a:gdLst>
              <a:gd name="connsiteX0" fmla="*/ 0 w 866274"/>
              <a:gd name="connsiteY0" fmla="*/ 0 h 64168"/>
              <a:gd name="connsiteX1" fmla="*/ 866274 w 866274"/>
              <a:gd name="connsiteY1" fmla="*/ 64168 h 64168"/>
            </a:gdLst>
            <a:ahLst/>
            <a:cxnLst>
              <a:cxn ang="0">
                <a:pos x="connsiteX0" y="connsiteY0"/>
              </a:cxn>
              <a:cxn ang="0">
                <a:pos x="connsiteX1" y="connsiteY1"/>
              </a:cxn>
            </a:cxnLst>
            <a:rect l="l" t="t" r="r" b="b"/>
            <a:pathLst>
              <a:path w="866274" h="64168">
                <a:moveTo>
                  <a:pt x="0" y="0"/>
                </a:moveTo>
                <a:lnTo>
                  <a:pt x="866274" y="64168"/>
                </a:lnTo>
              </a:path>
            </a:pathLst>
          </a:custGeom>
          <a:ln w="47625">
            <a:solidFill>
              <a:srgbClr val="FF00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49" name="مستطيل 48"/>
          <p:cNvSpPr/>
          <p:nvPr/>
        </p:nvSpPr>
        <p:spPr>
          <a:xfrm rot="20897999">
            <a:off x="4071934" y="2214554"/>
            <a:ext cx="1993687" cy="523220"/>
          </a:xfrm>
          <a:prstGeom prst="rect">
            <a:avLst/>
          </a:prstGeom>
        </p:spPr>
        <p:txBody>
          <a:bodyPr wrap="none">
            <a:spAutoFit/>
          </a:bodyPr>
          <a:lstStyle/>
          <a:p>
            <a:r>
              <a:rPr lang="en-US" sz="2800" b="1" dirty="0" err="1" smtClean="0">
                <a:cs typeface="Arial" charset="0"/>
              </a:rPr>
              <a:t>Vagus</a:t>
            </a:r>
            <a:r>
              <a:rPr lang="en-US" sz="2800" b="1" dirty="0" smtClean="0">
                <a:cs typeface="Arial" charset="0"/>
              </a:rPr>
              <a:t> nerve</a:t>
            </a:r>
            <a:endParaRPr lang="ar-IQ" sz="2800" b="1" dirty="0"/>
          </a:p>
        </p:txBody>
      </p:sp>
      <p:sp>
        <p:nvSpPr>
          <p:cNvPr id="50" name="مستطيل 49"/>
          <p:cNvSpPr/>
          <p:nvPr/>
        </p:nvSpPr>
        <p:spPr>
          <a:xfrm>
            <a:off x="5847077" y="1428736"/>
            <a:ext cx="598241" cy="461665"/>
          </a:xfrm>
          <a:prstGeom prst="rect">
            <a:avLst/>
          </a:prstGeom>
        </p:spPr>
        <p:txBody>
          <a:bodyPr wrap="none">
            <a:spAutoFit/>
          </a:bodyPr>
          <a:lstStyle/>
          <a:p>
            <a:r>
              <a:rPr lang="en-US" sz="2400" b="1" dirty="0" smtClean="0">
                <a:cs typeface="Arial" charset="0"/>
              </a:rPr>
              <a:t>      </a:t>
            </a:r>
            <a:endParaRPr lang="ar-IQ" sz="2400" b="1" dirty="0"/>
          </a:p>
        </p:txBody>
      </p:sp>
      <p:sp>
        <p:nvSpPr>
          <p:cNvPr id="51" name="مستطيل 50"/>
          <p:cNvSpPr/>
          <p:nvPr/>
        </p:nvSpPr>
        <p:spPr>
          <a:xfrm rot="19453964">
            <a:off x="4181756" y="1098454"/>
            <a:ext cx="1972015" cy="523220"/>
          </a:xfrm>
          <a:prstGeom prst="rect">
            <a:avLst/>
          </a:prstGeom>
        </p:spPr>
        <p:txBody>
          <a:bodyPr wrap="none">
            <a:spAutoFit/>
          </a:bodyPr>
          <a:lstStyle/>
          <a:p>
            <a:r>
              <a:rPr lang="en-US" sz="2800" b="1" dirty="0" err="1" smtClean="0">
                <a:cs typeface="Arial" charset="0"/>
              </a:rPr>
              <a:t>Glossoph</a:t>
            </a:r>
            <a:r>
              <a:rPr lang="en-US" sz="2800" b="1" dirty="0" smtClean="0">
                <a:cs typeface="Arial" charset="0"/>
              </a:rPr>
              <a:t>. N</a:t>
            </a:r>
            <a:endParaRPr lang="ar-IQ" sz="2800" b="1" dirty="0"/>
          </a:p>
        </p:txBody>
      </p:sp>
      <p:sp>
        <p:nvSpPr>
          <p:cNvPr id="52" name="مستطيل 51"/>
          <p:cNvSpPr/>
          <p:nvPr/>
        </p:nvSpPr>
        <p:spPr>
          <a:xfrm rot="1108297">
            <a:off x="4460655" y="3231291"/>
            <a:ext cx="1993687" cy="523220"/>
          </a:xfrm>
          <a:prstGeom prst="rect">
            <a:avLst/>
          </a:prstGeom>
        </p:spPr>
        <p:txBody>
          <a:bodyPr wrap="none">
            <a:spAutoFit/>
          </a:bodyPr>
          <a:lstStyle/>
          <a:p>
            <a:pPr algn="ctr"/>
            <a:r>
              <a:rPr lang="en-US" sz="2800" b="1" dirty="0" err="1" smtClean="0">
                <a:cs typeface="Arial" charset="0"/>
              </a:rPr>
              <a:t>Vagus</a:t>
            </a:r>
            <a:r>
              <a:rPr lang="en-US" sz="2800" b="1" dirty="0" smtClean="0">
                <a:cs typeface="Arial" charset="0"/>
              </a:rPr>
              <a:t> nerve</a:t>
            </a:r>
          </a:p>
        </p:txBody>
      </p:sp>
      <p:sp>
        <p:nvSpPr>
          <p:cNvPr id="53" name="مستطيل 52"/>
          <p:cNvSpPr/>
          <p:nvPr/>
        </p:nvSpPr>
        <p:spPr>
          <a:xfrm>
            <a:off x="0" y="2928934"/>
            <a:ext cx="2493761" cy="830997"/>
          </a:xfrm>
          <a:prstGeom prst="rect">
            <a:avLst/>
          </a:prstGeom>
        </p:spPr>
        <p:txBody>
          <a:bodyPr wrap="square">
            <a:spAutoFit/>
          </a:bodyPr>
          <a:lstStyle/>
          <a:p>
            <a:pPr algn="ctr" rtl="0"/>
            <a:r>
              <a:rPr lang="en-US" sz="2400" b="1" dirty="0" err="1" smtClean="0">
                <a:solidFill>
                  <a:srgbClr val="7030A0"/>
                </a:solidFill>
                <a:cs typeface="Arial" charset="0"/>
              </a:rPr>
              <a:t>Cardiorequlatory</a:t>
            </a:r>
            <a:r>
              <a:rPr lang="en-US" sz="2400" b="1" dirty="0" smtClean="0">
                <a:solidFill>
                  <a:srgbClr val="7030A0"/>
                </a:solidFill>
                <a:cs typeface="Arial" charset="0"/>
              </a:rPr>
              <a:t> center &amp; VMC</a:t>
            </a:r>
            <a:endParaRPr lang="ar-IQ" sz="2400" b="1" dirty="0">
              <a:solidFill>
                <a:srgbClr val="7030A0"/>
              </a:solidFill>
            </a:endParaRPr>
          </a:p>
        </p:txBody>
      </p:sp>
      <p:sp>
        <p:nvSpPr>
          <p:cNvPr id="54" name="مستطيل 53"/>
          <p:cNvSpPr/>
          <p:nvPr/>
        </p:nvSpPr>
        <p:spPr>
          <a:xfrm>
            <a:off x="0" y="2214554"/>
            <a:ext cx="1481561" cy="830997"/>
          </a:xfrm>
          <a:prstGeom prst="rect">
            <a:avLst/>
          </a:prstGeom>
        </p:spPr>
        <p:txBody>
          <a:bodyPr wrap="square">
            <a:spAutoFit/>
          </a:bodyPr>
          <a:lstStyle/>
          <a:p>
            <a:r>
              <a:rPr lang="en-US" sz="2400" b="1" dirty="0" smtClean="0">
                <a:cs typeface="Arial" charset="0"/>
              </a:rPr>
              <a:t>Medulla  oblongata</a:t>
            </a:r>
            <a:endParaRPr lang="ar-IQ" sz="2400" b="1" dirty="0"/>
          </a:p>
        </p:txBody>
      </p:sp>
      <p:sp>
        <p:nvSpPr>
          <p:cNvPr id="55" name="مستطيل 54"/>
          <p:cNvSpPr/>
          <p:nvPr/>
        </p:nvSpPr>
        <p:spPr>
          <a:xfrm>
            <a:off x="2637433" y="6049052"/>
            <a:ext cx="1642244" cy="461665"/>
          </a:xfrm>
          <a:prstGeom prst="rect">
            <a:avLst/>
          </a:prstGeom>
        </p:spPr>
        <p:txBody>
          <a:bodyPr wrap="none">
            <a:spAutoFit/>
          </a:bodyPr>
          <a:lstStyle/>
          <a:p>
            <a:r>
              <a:rPr lang="en-US" sz="2400" b="1" dirty="0" err="1" smtClean="0">
                <a:cs typeface="Arial" charset="0"/>
              </a:rPr>
              <a:t>Symp</a:t>
            </a:r>
            <a:r>
              <a:rPr lang="en-US" sz="2400" b="1" dirty="0" smtClean="0">
                <a:cs typeface="Arial" charset="0"/>
              </a:rPr>
              <a:t> chain</a:t>
            </a:r>
            <a:endParaRPr lang="ar-IQ" sz="2400" b="1" dirty="0"/>
          </a:p>
        </p:txBody>
      </p:sp>
      <p:sp>
        <p:nvSpPr>
          <p:cNvPr id="56" name="مستطيل 55"/>
          <p:cNvSpPr/>
          <p:nvPr/>
        </p:nvSpPr>
        <p:spPr>
          <a:xfrm>
            <a:off x="4961030" y="6120490"/>
            <a:ext cx="1896993" cy="461665"/>
          </a:xfrm>
          <a:prstGeom prst="rect">
            <a:avLst/>
          </a:prstGeom>
        </p:spPr>
        <p:txBody>
          <a:bodyPr wrap="none">
            <a:spAutoFit/>
          </a:bodyPr>
          <a:lstStyle/>
          <a:p>
            <a:r>
              <a:rPr lang="en-US" sz="2400" b="1" dirty="0" smtClean="0">
                <a:cs typeface="Arial" charset="0"/>
              </a:rPr>
              <a:t>Blood vessels</a:t>
            </a:r>
            <a:endParaRPr lang="ar-IQ" sz="2400" b="1" dirty="0"/>
          </a:p>
        </p:txBody>
      </p:sp>
      <p:sp>
        <p:nvSpPr>
          <p:cNvPr id="57" name="مستطيل 56"/>
          <p:cNvSpPr/>
          <p:nvPr/>
        </p:nvSpPr>
        <p:spPr>
          <a:xfrm rot="1108297">
            <a:off x="4563817" y="3587436"/>
            <a:ext cx="1644489" cy="523220"/>
          </a:xfrm>
          <a:prstGeom prst="rect">
            <a:avLst/>
          </a:prstGeom>
        </p:spPr>
        <p:txBody>
          <a:bodyPr wrap="none">
            <a:spAutoFit/>
          </a:bodyPr>
          <a:lstStyle/>
          <a:p>
            <a:pPr algn="ctr"/>
            <a:r>
              <a:rPr lang="en-US" sz="2800" b="1" dirty="0" err="1" smtClean="0">
                <a:cs typeface="Arial" charset="0"/>
              </a:rPr>
              <a:t>parasymp</a:t>
            </a:r>
            <a:endParaRPr lang="en-US" sz="2800" b="1" dirty="0" smtClean="0">
              <a:cs typeface="Arial" charset="0"/>
            </a:endParaRPr>
          </a:p>
        </p:txBody>
      </p:sp>
      <p:sp>
        <p:nvSpPr>
          <p:cNvPr id="58" name="مستطيل 57"/>
          <p:cNvSpPr/>
          <p:nvPr/>
        </p:nvSpPr>
        <p:spPr>
          <a:xfrm>
            <a:off x="4000496" y="4643446"/>
            <a:ext cx="1121269" cy="461665"/>
          </a:xfrm>
          <a:prstGeom prst="rect">
            <a:avLst/>
          </a:prstGeom>
        </p:spPr>
        <p:txBody>
          <a:bodyPr wrap="none">
            <a:spAutoFit/>
          </a:bodyPr>
          <a:lstStyle/>
          <a:p>
            <a:pPr algn="ctr"/>
            <a:r>
              <a:rPr lang="en-US" sz="2400" b="1" dirty="0" err="1" smtClean="0">
                <a:cs typeface="Arial" charset="0"/>
              </a:rPr>
              <a:t>Symp</a:t>
            </a:r>
            <a:r>
              <a:rPr lang="en-US" sz="2400" b="1" dirty="0" smtClean="0">
                <a:cs typeface="Arial" charset="0"/>
              </a:rPr>
              <a:t> n</a:t>
            </a:r>
          </a:p>
        </p:txBody>
      </p:sp>
      <p:pic>
        <p:nvPicPr>
          <p:cNvPr id="45" name="صورة 44" descr="animated_BIGBALL2.GIF"/>
          <p:cNvPicPr>
            <a:picLocks noChangeAspect="1"/>
          </p:cNvPicPr>
          <p:nvPr/>
        </p:nvPicPr>
        <p:blipFill>
          <a:blip r:embed="rId6" cstate="print"/>
          <a:stretch>
            <a:fillRect/>
          </a:stretch>
        </p:blipFill>
        <p:spPr>
          <a:xfrm>
            <a:off x="6286512" y="2071678"/>
            <a:ext cx="476250" cy="476250"/>
          </a:xfrm>
          <a:prstGeom prst="rect">
            <a:avLst/>
          </a:prstGeom>
        </p:spPr>
      </p:pic>
      <p:pic>
        <p:nvPicPr>
          <p:cNvPr id="47" name="صورة 46" descr="animated_BIGBALL2.GIF"/>
          <p:cNvPicPr>
            <a:picLocks noChangeAspect="1"/>
          </p:cNvPicPr>
          <p:nvPr/>
        </p:nvPicPr>
        <p:blipFill>
          <a:blip r:embed="rId6" cstate="print"/>
          <a:stretch>
            <a:fillRect/>
          </a:stretch>
        </p:blipFill>
        <p:spPr>
          <a:xfrm>
            <a:off x="6296036" y="500042"/>
            <a:ext cx="476250" cy="500066"/>
          </a:xfrm>
          <a:prstGeom prst="rect">
            <a:avLst/>
          </a:prstGeom>
        </p:spPr>
      </p:pic>
      <p:pic>
        <p:nvPicPr>
          <p:cNvPr id="59" name="صورة 58" descr="animated_BIGBALL2.GIF"/>
          <p:cNvPicPr>
            <a:picLocks noChangeAspect="1"/>
          </p:cNvPicPr>
          <p:nvPr/>
        </p:nvPicPr>
        <p:blipFill>
          <a:blip r:embed="rId6" cstate="print"/>
          <a:stretch>
            <a:fillRect/>
          </a:stretch>
        </p:blipFill>
        <p:spPr>
          <a:xfrm>
            <a:off x="3286116" y="2928934"/>
            <a:ext cx="476250" cy="500066"/>
          </a:xfrm>
          <a:prstGeom prst="rect">
            <a:avLst/>
          </a:prstGeom>
        </p:spPr>
      </p:pic>
      <p:pic>
        <p:nvPicPr>
          <p:cNvPr id="61" name="صورة 60" descr="animated_BIGBALL2.GIF"/>
          <p:cNvPicPr>
            <a:picLocks noChangeAspect="1"/>
          </p:cNvPicPr>
          <p:nvPr/>
        </p:nvPicPr>
        <p:blipFill>
          <a:blip r:embed="rId6" cstate="print"/>
          <a:stretch>
            <a:fillRect/>
          </a:stretch>
        </p:blipFill>
        <p:spPr>
          <a:xfrm>
            <a:off x="2643174" y="4429132"/>
            <a:ext cx="476250" cy="500066"/>
          </a:xfrm>
          <a:prstGeom prst="rect">
            <a:avLst/>
          </a:prstGeom>
        </p:spPr>
      </p:pic>
      <p:pic>
        <p:nvPicPr>
          <p:cNvPr id="62" name="صورة 61" descr="animated_BIGBALL2.GIF"/>
          <p:cNvPicPr>
            <a:picLocks noChangeAspect="1"/>
          </p:cNvPicPr>
          <p:nvPr/>
        </p:nvPicPr>
        <p:blipFill>
          <a:blip r:embed="rId6" cstate="print"/>
          <a:stretch>
            <a:fillRect/>
          </a:stretch>
        </p:blipFill>
        <p:spPr>
          <a:xfrm>
            <a:off x="2714612" y="4929198"/>
            <a:ext cx="476250" cy="500066"/>
          </a:xfrm>
          <a:prstGeom prst="rect">
            <a:avLst/>
          </a:prstGeom>
        </p:spPr>
      </p:pic>
      <p:pic>
        <p:nvPicPr>
          <p:cNvPr id="63" name="صورة 62" descr="animated_BIGBALL2.GIF"/>
          <p:cNvPicPr>
            <a:picLocks noChangeAspect="1"/>
          </p:cNvPicPr>
          <p:nvPr/>
        </p:nvPicPr>
        <p:blipFill>
          <a:blip r:embed="rId6" cstate="print"/>
          <a:stretch>
            <a:fillRect/>
          </a:stretch>
        </p:blipFill>
        <p:spPr>
          <a:xfrm>
            <a:off x="2643174" y="5429264"/>
            <a:ext cx="476250" cy="500066"/>
          </a:xfrm>
          <a:prstGeom prst="rect">
            <a:avLst/>
          </a:prstGeom>
        </p:spPr>
      </p:pic>
      <p:pic>
        <p:nvPicPr>
          <p:cNvPr id="64" name="صورة 63" descr="animated_BIGBALL2.GIF"/>
          <p:cNvPicPr>
            <a:picLocks noChangeAspect="1"/>
          </p:cNvPicPr>
          <p:nvPr/>
        </p:nvPicPr>
        <p:blipFill>
          <a:blip r:embed="rId6" cstate="print"/>
          <a:stretch>
            <a:fillRect/>
          </a:stretch>
        </p:blipFill>
        <p:spPr>
          <a:xfrm>
            <a:off x="3438516" y="2928934"/>
            <a:ext cx="476250" cy="500066"/>
          </a:xfrm>
          <a:prstGeom prst="rect">
            <a:avLst/>
          </a:prstGeom>
        </p:spPr>
      </p:pic>
      <p:pic>
        <p:nvPicPr>
          <p:cNvPr id="65" name="صورة 64" descr="animated_BIGBALL2.GIF"/>
          <p:cNvPicPr>
            <a:picLocks noChangeAspect="1"/>
          </p:cNvPicPr>
          <p:nvPr/>
        </p:nvPicPr>
        <p:blipFill>
          <a:blip r:embed="rId6" cstate="print"/>
          <a:stretch>
            <a:fillRect/>
          </a:stretch>
        </p:blipFill>
        <p:spPr>
          <a:xfrm>
            <a:off x="2643174" y="4429132"/>
            <a:ext cx="476250" cy="500066"/>
          </a:xfrm>
          <a:prstGeom prst="rect">
            <a:avLst/>
          </a:prstGeom>
        </p:spPr>
      </p:pic>
      <p:pic>
        <p:nvPicPr>
          <p:cNvPr id="66" name="صورة 65" descr="animated_BIGBALL2.GIF"/>
          <p:cNvPicPr>
            <a:picLocks noChangeAspect="1"/>
          </p:cNvPicPr>
          <p:nvPr/>
        </p:nvPicPr>
        <p:blipFill>
          <a:blip r:embed="rId6" cstate="print"/>
          <a:stretch>
            <a:fillRect/>
          </a:stretch>
        </p:blipFill>
        <p:spPr>
          <a:xfrm>
            <a:off x="2714612" y="4929198"/>
            <a:ext cx="476250" cy="500066"/>
          </a:xfrm>
          <a:prstGeom prst="rect">
            <a:avLst/>
          </a:prstGeom>
          <a:ln>
            <a:noFill/>
          </a:ln>
        </p:spPr>
      </p:pic>
      <p:pic>
        <p:nvPicPr>
          <p:cNvPr id="67" name="صورة 66" descr="animated_BIGBALL2.GIF"/>
          <p:cNvPicPr>
            <a:picLocks noChangeAspect="1"/>
          </p:cNvPicPr>
          <p:nvPr/>
        </p:nvPicPr>
        <p:blipFill>
          <a:blip r:embed="rId6" cstate="print"/>
          <a:stretch>
            <a:fillRect/>
          </a:stretch>
        </p:blipFill>
        <p:spPr>
          <a:xfrm>
            <a:off x="2643174" y="5429264"/>
            <a:ext cx="476250" cy="500066"/>
          </a:xfrm>
          <a:prstGeom prst="rect">
            <a:avLst/>
          </a:prstGeom>
        </p:spPr>
      </p:pic>
      <p:sp>
        <p:nvSpPr>
          <p:cNvPr id="60" name="مستطيل 59"/>
          <p:cNvSpPr/>
          <p:nvPr/>
        </p:nvSpPr>
        <p:spPr>
          <a:xfrm>
            <a:off x="4357686" y="357166"/>
            <a:ext cx="1106841" cy="523220"/>
          </a:xfrm>
          <a:prstGeom prst="rect">
            <a:avLst/>
          </a:prstGeom>
          <a:solidFill>
            <a:srgbClr val="FF0000"/>
          </a:solidFill>
        </p:spPr>
        <p:txBody>
          <a:bodyPr wrap="none">
            <a:spAutoFit/>
          </a:bodyPr>
          <a:lstStyle/>
          <a:p>
            <a:r>
              <a:rPr lang="en-US" sz="2800" b="1" dirty="0" smtClean="0">
                <a:solidFill>
                  <a:schemeClr val="bg1"/>
                </a:solidFill>
                <a:cs typeface="Arial" charset="0"/>
              </a:rPr>
              <a:t>↑rate</a:t>
            </a:r>
            <a:endParaRPr lang="ar-IQ" sz="2800" b="1" dirty="0">
              <a:solidFill>
                <a:schemeClr val="bg1"/>
              </a:solidFill>
            </a:endParaRPr>
          </a:p>
        </p:txBody>
      </p:sp>
      <p:sp>
        <p:nvSpPr>
          <p:cNvPr id="68" name="مستطيل 67"/>
          <p:cNvSpPr/>
          <p:nvPr/>
        </p:nvSpPr>
        <p:spPr>
          <a:xfrm>
            <a:off x="3540297" y="3429000"/>
            <a:ext cx="1106841" cy="523220"/>
          </a:xfrm>
          <a:prstGeom prst="rect">
            <a:avLst/>
          </a:prstGeom>
          <a:solidFill>
            <a:srgbClr val="FF0000"/>
          </a:solidFill>
        </p:spPr>
        <p:txBody>
          <a:bodyPr wrap="none">
            <a:spAutoFit/>
          </a:bodyPr>
          <a:lstStyle/>
          <a:p>
            <a:r>
              <a:rPr lang="en-US" sz="2800" b="1" dirty="0" smtClean="0">
                <a:solidFill>
                  <a:schemeClr val="bg1"/>
                </a:solidFill>
                <a:cs typeface="Arial" charset="0"/>
              </a:rPr>
              <a:t>↑rate</a:t>
            </a:r>
            <a:endParaRPr lang="ar-IQ" sz="2800" b="1" dirty="0">
              <a:solidFill>
                <a:schemeClr val="bg1"/>
              </a:solidFill>
            </a:endParaRPr>
          </a:p>
        </p:txBody>
      </p:sp>
      <p:sp>
        <p:nvSpPr>
          <p:cNvPr id="69" name="مستطيل 68"/>
          <p:cNvSpPr/>
          <p:nvPr/>
        </p:nvSpPr>
        <p:spPr>
          <a:xfrm>
            <a:off x="928662" y="4906044"/>
            <a:ext cx="1106841" cy="523220"/>
          </a:xfrm>
          <a:prstGeom prst="rect">
            <a:avLst/>
          </a:prstGeom>
          <a:solidFill>
            <a:srgbClr val="FF0000"/>
          </a:solidFill>
        </p:spPr>
        <p:txBody>
          <a:bodyPr wrap="none">
            <a:spAutoFit/>
          </a:bodyPr>
          <a:lstStyle/>
          <a:p>
            <a:r>
              <a:rPr lang="en-US" sz="2800" b="1" dirty="0" smtClean="0">
                <a:solidFill>
                  <a:schemeClr val="bg1"/>
                </a:solidFill>
                <a:cs typeface="Arial" charset="0"/>
              </a:rPr>
              <a:t>↓rate</a:t>
            </a:r>
            <a:endParaRPr lang="ar-IQ" sz="28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righ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
                                            <p:txEl>
                                              <p:pRg st="0" end="0"/>
                                            </p:txEl>
                                          </p:spTgt>
                                        </p:tgtEl>
                                        <p:attrNameLst>
                                          <p:attrName>style.visibility</p:attrName>
                                        </p:attrNameLst>
                                      </p:cBhvr>
                                      <p:to>
                                        <p:strVal val="visible"/>
                                      </p:to>
                                    </p:set>
                                    <p:animEffect transition="in" filter="fade">
                                      <p:cBhvr>
                                        <p:cTn id="17" dur="2000"/>
                                        <p:tgtEl>
                                          <p:spTgt spid="5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right)">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9">
                                            <p:txEl>
                                              <p:pRg st="0" end="0"/>
                                            </p:txEl>
                                          </p:spTgt>
                                        </p:tgtEl>
                                        <p:attrNameLst>
                                          <p:attrName>style.visibility</p:attrName>
                                        </p:attrNameLst>
                                      </p:cBhvr>
                                      <p:to>
                                        <p:strVal val="visible"/>
                                      </p:to>
                                    </p:set>
                                    <p:animEffect transition="in" filter="fade">
                                      <p:cBhvr>
                                        <p:cTn id="27" dur="2000"/>
                                        <p:tgtEl>
                                          <p:spTgt spid="4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fade">
                                      <p:cBhvr>
                                        <p:cTn id="32" dur="2000"/>
                                        <p:tgtEl>
                                          <p:spTgt spid="46"/>
                                        </p:tgtEl>
                                      </p:cBhvr>
                                    </p:animEffect>
                                  </p:childTnLst>
                                </p:cTn>
                              </p:par>
                              <p:par>
                                <p:cTn id="33" presetID="0" presetClass="path" presetSubtype="0" repeatCount="indefinite" accel="50000" decel="50000" fill="hold" nodeType="withEffect">
                                  <p:stCondLst>
                                    <p:cond delay="0"/>
                                  </p:stCondLst>
                                  <p:childTnLst>
                                    <p:animMotion origin="layout" path="M -3.33333E-6 -4.39306E-6 C -0.03784 0.0118 -0.16336 0.05457 -0.22691 0.07145 C -0.29045 0.08833 -0.34913 0.0955 -0.38125 0.10174 " pathEditMode="relative" rAng="0" ptsTypes="aaa">
                                      <p:cBhvr>
                                        <p:cTn id="34" dur="5000" fill="hold"/>
                                        <p:tgtEl>
                                          <p:spTgt spid="46"/>
                                        </p:tgtEl>
                                        <p:attrNameLst>
                                          <p:attrName>ppt_x</p:attrName>
                                          <p:attrName>ppt_y</p:attrName>
                                        </p:attrNameLst>
                                      </p:cBhvr>
                                      <p:rCtr x="-191" y="51"/>
                                    </p:animMotion>
                                  </p:childTnLst>
                                </p:cTn>
                              </p:par>
                              <p:par>
                                <p:cTn id="35" presetID="10"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2000"/>
                                        <p:tgtEl>
                                          <p:spTgt spid="14"/>
                                        </p:tgtEl>
                                      </p:cBhvr>
                                    </p:animEffect>
                                  </p:childTnLst>
                                </p:cTn>
                              </p:par>
                              <p:par>
                                <p:cTn id="38" presetID="0" presetClass="path" presetSubtype="0" repeatCount="indefinite" accel="50000" decel="50000" fill="hold" nodeType="withEffect">
                                  <p:stCondLst>
                                    <p:cond delay="0"/>
                                  </p:stCondLst>
                                  <p:childTnLst>
                                    <p:animMotion origin="layout" path="M -5.83333E-6 -6.35838E-7 C -0.07223 0.06543 -0.14445 0.1311 -0.20487 0.17827 C -0.26529 0.22543 -0.33213 0.26566 -0.36233 0.28324 C -0.39254 0.30081 -0.38924 0.29202 -0.38594 0.28324 " pathEditMode="relative" ptsTypes="aaaA">
                                      <p:cBhvr>
                                        <p:cTn id="39" dur="5000" fill="hold"/>
                                        <p:tgtEl>
                                          <p:spTgt spid="14"/>
                                        </p:tgtEl>
                                        <p:attrNameLst>
                                          <p:attrName>ppt_x</p:attrName>
                                          <p:attrName>ppt_y</p:attrName>
                                        </p:attrNameLst>
                                      </p:cBhvr>
                                    </p:animMotion>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fade">
                                      <p:cBhvr>
                                        <p:cTn id="44" dur="2000"/>
                                        <p:tgtEl>
                                          <p:spTgt spid="5"/>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54">
                                            <p:txEl>
                                              <p:pRg st="0" end="0"/>
                                            </p:txEl>
                                          </p:spTgt>
                                        </p:tgtEl>
                                        <p:attrNameLst>
                                          <p:attrName>style.visibility</p:attrName>
                                        </p:attrNameLst>
                                      </p:cBhvr>
                                      <p:to>
                                        <p:strVal val="visible"/>
                                      </p:to>
                                    </p:set>
                                    <p:animEffect transition="in" filter="fade">
                                      <p:cBhvr>
                                        <p:cTn id="49" dur="2000"/>
                                        <p:tgtEl>
                                          <p:spTgt spid="54">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xit" presetSubtype="0" fill="hold" grpId="1" nodeType="clickEffect">
                                  <p:stCondLst>
                                    <p:cond delay="0"/>
                                  </p:stCondLst>
                                  <p:childTnLst>
                                    <p:set>
                                      <p:cBhvr>
                                        <p:cTn id="53" dur="1" fill="hold">
                                          <p:stCondLst>
                                            <p:cond delay="0"/>
                                          </p:stCondLst>
                                        </p:cTn>
                                        <p:tgtEl>
                                          <p:spTgt spid="54">
                                            <p:txEl>
                                              <p:pRg st="0" end="0"/>
                                            </p:txEl>
                                          </p:spTgt>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2000"/>
                                        <p:tgtEl>
                                          <p:spTgt spid="1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3">
                                            <p:txEl>
                                              <p:pRg st="0" end="0"/>
                                            </p:txEl>
                                          </p:spTgt>
                                        </p:tgtEl>
                                        <p:attrNameLst>
                                          <p:attrName>style.visibility</p:attrName>
                                        </p:attrNameLst>
                                      </p:cBhvr>
                                      <p:to>
                                        <p:strVal val="visible"/>
                                      </p:to>
                                    </p:set>
                                    <p:animEffect transition="in" filter="fade">
                                      <p:cBhvr>
                                        <p:cTn id="61" dur="2000"/>
                                        <p:tgtEl>
                                          <p:spTgt spid="53">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ipe(left)">
                                      <p:cBhvr>
                                        <p:cTn id="66" dur="500"/>
                                        <p:tgtEl>
                                          <p:spTgt spid="18"/>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52">
                                            <p:txEl>
                                              <p:pRg st="0" end="0"/>
                                            </p:txEl>
                                          </p:spTgt>
                                        </p:tgtEl>
                                        <p:attrNameLst>
                                          <p:attrName>style.visibility</p:attrName>
                                        </p:attrNameLst>
                                      </p:cBhvr>
                                      <p:to>
                                        <p:strVal val="visible"/>
                                      </p:to>
                                    </p:set>
                                    <p:animEffect transition="in" filter="fade">
                                      <p:cBhvr>
                                        <p:cTn id="71" dur="2000"/>
                                        <p:tgtEl>
                                          <p:spTgt spid="52">
                                            <p:txEl>
                                              <p:pRg st="0" end="0"/>
                                            </p:txEl>
                                          </p:spTgt>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57">
                                            <p:txEl>
                                              <p:pRg st="0" end="0"/>
                                            </p:txEl>
                                          </p:spTgt>
                                        </p:tgtEl>
                                        <p:attrNameLst>
                                          <p:attrName>style.visibility</p:attrName>
                                        </p:attrNameLst>
                                      </p:cBhvr>
                                      <p:to>
                                        <p:strVal val="visible"/>
                                      </p:to>
                                    </p:set>
                                    <p:animEffect transition="in" filter="fade">
                                      <p:cBhvr>
                                        <p:cTn id="74" dur="2000"/>
                                        <p:tgtEl>
                                          <p:spTgt spid="57">
                                            <p:txEl>
                                              <p:pRg st="0" end="0"/>
                                            </p:txEl>
                                          </p:spTgt>
                                        </p:tgtEl>
                                      </p:cBhvr>
                                    </p:animEffect>
                                  </p:childTnLst>
                                </p:cTn>
                              </p:par>
                              <p:par>
                                <p:cTn id="75" presetID="10" presetClass="entr" presetSubtype="0" fill="hold" nodeType="withEffect">
                                  <p:stCondLst>
                                    <p:cond delay="0"/>
                                  </p:stCondLst>
                                  <p:childTnLst>
                                    <p:set>
                                      <p:cBhvr>
                                        <p:cTn id="76" dur="1" fill="hold">
                                          <p:stCondLst>
                                            <p:cond delay="0"/>
                                          </p:stCondLst>
                                        </p:cTn>
                                        <p:tgtEl>
                                          <p:spTgt spid="59"/>
                                        </p:tgtEl>
                                        <p:attrNameLst>
                                          <p:attrName>style.visibility</p:attrName>
                                        </p:attrNameLst>
                                      </p:cBhvr>
                                      <p:to>
                                        <p:strVal val="visible"/>
                                      </p:to>
                                    </p:set>
                                    <p:animEffect transition="in" filter="fade">
                                      <p:cBhvr>
                                        <p:cTn id="77" dur="2000"/>
                                        <p:tgtEl>
                                          <p:spTgt spid="59"/>
                                        </p:tgtEl>
                                      </p:cBhvr>
                                    </p:animEffect>
                                  </p:childTnLst>
                                </p:cTn>
                              </p:par>
                            </p:childTnLst>
                          </p:cTn>
                        </p:par>
                        <p:par>
                          <p:cTn id="78" fill="hold">
                            <p:stCondLst>
                              <p:cond delay="2000"/>
                            </p:stCondLst>
                            <p:childTnLst>
                              <p:par>
                                <p:cTn id="79" presetID="0" presetClass="path" presetSubtype="0" repeatCount="indefinite" accel="50000" decel="50000" fill="hold" nodeType="afterEffect">
                                  <p:stCondLst>
                                    <p:cond delay="0"/>
                                  </p:stCondLst>
                                  <p:childTnLst>
                                    <p:animMotion origin="layout" path="M -2.77778E-7 -2.08092E-6 C -2.77778E-7 -2.08092E-6 0.17708 0.0733 0.35434 0.14682 " pathEditMode="relative" ptsTypes="aA">
                                      <p:cBhvr>
                                        <p:cTn id="80" dur="5000" fill="hold"/>
                                        <p:tgtEl>
                                          <p:spTgt spid="59"/>
                                        </p:tgtEl>
                                        <p:attrNameLst>
                                          <p:attrName>ppt_x</p:attrName>
                                          <p:attrName>ppt_y</p:attrName>
                                        </p:attrNameLst>
                                      </p:cBhvr>
                                    </p:animMotion>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10"/>
                                        </p:tgtEl>
                                        <p:attrNameLst>
                                          <p:attrName>style.visibility</p:attrName>
                                        </p:attrNameLst>
                                      </p:cBhvr>
                                      <p:to>
                                        <p:strVal val="visible"/>
                                      </p:to>
                                    </p:set>
                                    <p:animEffect transition="in" filter="fade">
                                      <p:cBhvr>
                                        <p:cTn id="85" dur="2000"/>
                                        <p:tgtEl>
                                          <p:spTgt spid="10"/>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1" fill="hold" grpId="0" nodeType="clickEffect">
                                  <p:stCondLst>
                                    <p:cond delay="0"/>
                                  </p:stCondLst>
                                  <p:childTnLst>
                                    <p:set>
                                      <p:cBhvr>
                                        <p:cTn id="89" dur="1" fill="hold">
                                          <p:stCondLst>
                                            <p:cond delay="0"/>
                                          </p:stCondLst>
                                        </p:cTn>
                                        <p:tgtEl>
                                          <p:spTgt spid="19"/>
                                        </p:tgtEl>
                                        <p:attrNameLst>
                                          <p:attrName>style.visibility</p:attrName>
                                        </p:attrNameLst>
                                      </p:cBhvr>
                                      <p:to>
                                        <p:strVal val="visible"/>
                                      </p:to>
                                    </p:set>
                                    <p:animEffect transition="in" filter="wipe(up)">
                                      <p:cBhvr>
                                        <p:cTn id="90" dur="500"/>
                                        <p:tgtEl>
                                          <p:spTgt spid="19"/>
                                        </p:tgtEl>
                                      </p:cBhvr>
                                    </p:animEffect>
                                  </p:childTnLst>
                                </p:cTn>
                              </p:par>
                            </p:childTnLst>
                          </p:cTn>
                        </p:par>
                        <p:par>
                          <p:cTn id="91" fill="hold">
                            <p:stCondLst>
                              <p:cond delay="500"/>
                            </p:stCondLst>
                            <p:childTnLst>
                              <p:par>
                                <p:cTn id="92" presetID="22" presetClass="entr" presetSubtype="8" fill="hold" nodeType="afterEffect">
                                  <p:stCondLst>
                                    <p:cond delay="0"/>
                                  </p:stCondLst>
                                  <p:childTnLst>
                                    <p:set>
                                      <p:cBhvr>
                                        <p:cTn id="93" dur="1" fill="hold">
                                          <p:stCondLst>
                                            <p:cond delay="0"/>
                                          </p:stCondLst>
                                        </p:cTn>
                                        <p:tgtEl>
                                          <p:spTgt spid="21"/>
                                        </p:tgtEl>
                                        <p:attrNameLst>
                                          <p:attrName>style.visibility</p:attrName>
                                        </p:attrNameLst>
                                      </p:cBhvr>
                                      <p:to>
                                        <p:strVal val="visible"/>
                                      </p:to>
                                    </p:set>
                                    <p:animEffect transition="in" filter="wipe(left)">
                                      <p:cBhvr>
                                        <p:cTn id="94" dur="500"/>
                                        <p:tgtEl>
                                          <p:spTgt spid="21"/>
                                        </p:tgtEl>
                                      </p:cBhvr>
                                    </p:animEffect>
                                  </p:childTnLst>
                                </p:cTn>
                              </p:par>
                              <p:par>
                                <p:cTn id="95" presetID="22" presetClass="entr" presetSubtype="8" fill="hold" nodeType="with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wipe(left)">
                                      <p:cBhvr>
                                        <p:cTn id="97" dur="500"/>
                                        <p:tgtEl>
                                          <p:spTgt spid="22"/>
                                        </p:tgtEl>
                                      </p:cBhvr>
                                    </p:animEffect>
                                  </p:childTnLst>
                                </p:cTn>
                              </p:par>
                              <p:par>
                                <p:cTn id="98" presetID="22" presetClass="entr" presetSubtype="8" fill="hold" nodeType="withEffect">
                                  <p:stCondLst>
                                    <p:cond delay="0"/>
                                  </p:stCondLst>
                                  <p:childTnLst>
                                    <p:set>
                                      <p:cBhvr>
                                        <p:cTn id="99" dur="1" fill="hold">
                                          <p:stCondLst>
                                            <p:cond delay="0"/>
                                          </p:stCondLst>
                                        </p:cTn>
                                        <p:tgtEl>
                                          <p:spTgt spid="23"/>
                                        </p:tgtEl>
                                        <p:attrNameLst>
                                          <p:attrName>style.visibility</p:attrName>
                                        </p:attrNameLst>
                                      </p:cBhvr>
                                      <p:to>
                                        <p:strVal val="visible"/>
                                      </p:to>
                                    </p:set>
                                    <p:animEffect transition="in" filter="wipe(left)">
                                      <p:cBhvr>
                                        <p:cTn id="100" dur="500"/>
                                        <p:tgtEl>
                                          <p:spTgt spid="23"/>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33"/>
                                        </p:tgtEl>
                                        <p:attrNameLst>
                                          <p:attrName>style.visibility</p:attrName>
                                        </p:attrNameLst>
                                      </p:cBhvr>
                                      <p:to>
                                        <p:strVal val="visible"/>
                                      </p:to>
                                    </p:set>
                                    <p:animEffect transition="in" filter="fade">
                                      <p:cBhvr>
                                        <p:cTn id="105" dur="500"/>
                                        <p:tgtEl>
                                          <p:spTgt spid="33"/>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34"/>
                                        </p:tgtEl>
                                        <p:attrNameLst>
                                          <p:attrName>style.visibility</p:attrName>
                                        </p:attrNameLst>
                                      </p:cBhvr>
                                      <p:to>
                                        <p:strVal val="visible"/>
                                      </p:to>
                                    </p:set>
                                    <p:animEffect transition="in" filter="fade">
                                      <p:cBhvr>
                                        <p:cTn id="108" dur="500"/>
                                        <p:tgtEl>
                                          <p:spTgt spid="34"/>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35"/>
                                        </p:tgtEl>
                                        <p:attrNameLst>
                                          <p:attrName>style.visibility</p:attrName>
                                        </p:attrNameLst>
                                      </p:cBhvr>
                                      <p:to>
                                        <p:strVal val="visible"/>
                                      </p:to>
                                    </p:set>
                                    <p:animEffect transition="in" filter="fade">
                                      <p:cBhvr>
                                        <p:cTn id="111" dur="500"/>
                                        <p:tgtEl>
                                          <p:spTgt spid="35"/>
                                        </p:tgtEl>
                                      </p:cBhvr>
                                    </p:animEffect>
                                  </p:childTnLst>
                                </p:cTn>
                              </p:par>
                            </p:childTnLst>
                          </p:cTn>
                        </p:par>
                        <p:par>
                          <p:cTn id="112" fill="hold">
                            <p:stCondLst>
                              <p:cond delay="500"/>
                            </p:stCondLst>
                            <p:childTnLst>
                              <p:par>
                                <p:cTn id="113" presetID="22" presetClass="entr" presetSubtype="8" fill="hold" grpId="0" nodeType="afterEffect">
                                  <p:stCondLst>
                                    <p:cond delay="0"/>
                                  </p:stCondLst>
                                  <p:childTnLst>
                                    <p:set>
                                      <p:cBhvr>
                                        <p:cTn id="114" dur="1" fill="hold">
                                          <p:stCondLst>
                                            <p:cond delay="0"/>
                                          </p:stCondLst>
                                        </p:cTn>
                                        <p:tgtEl>
                                          <p:spTgt spid="41"/>
                                        </p:tgtEl>
                                        <p:attrNameLst>
                                          <p:attrName>style.visibility</p:attrName>
                                        </p:attrNameLst>
                                      </p:cBhvr>
                                      <p:to>
                                        <p:strVal val="visible"/>
                                      </p:to>
                                    </p:set>
                                    <p:animEffect transition="in" filter="wipe(left)">
                                      <p:cBhvr>
                                        <p:cTn id="115" dur="500"/>
                                        <p:tgtEl>
                                          <p:spTgt spid="41"/>
                                        </p:tgtEl>
                                      </p:cBhvr>
                                    </p:animEffect>
                                  </p:childTnLst>
                                </p:cTn>
                              </p:par>
                              <p:par>
                                <p:cTn id="116" presetID="22" presetClass="entr" presetSubtype="8" fill="hold" grpId="0" nodeType="withEffect">
                                  <p:stCondLst>
                                    <p:cond delay="0"/>
                                  </p:stCondLst>
                                  <p:childTnLst>
                                    <p:set>
                                      <p:cBhvr>
                                        <p:cTn id="117" dur="1" fill="hold">
                                          <p:stCondLst>
                                            <p:cond delay="0"/>
                                          </p:stCondLst>
                                        </p:cTn>
                                        <p:tgtEl>
                                          <p:spTgt spid="40"/>
                                        </p:tgtEl>
                                        <p:attrNameLst>
                                          <p:attrName>style.visibility</p:attrName>
                                        </p:attrNameLst>
                                      </p:cBhvr>
                                      <p:to>
                                        <p:strVal val="visible"/>
                                      </p:to>
                                    </p:set>
                                    <p:animEffect transition="in" filter="wipe(left)">
                                      <p:cBhvr>
                                        <p:cTn id="118" dur="500"/>
                                        <p:tgtEl>
                                          <p:spTgt spid="40"/>
                                        </p:tgtEl>
                                      </p:cBhvr>
                                    </p:animEffect>
                                  </p:childTnLst>
                                </p:cTn>
                              </p:par>
                              <p:par>
                                <p:cTn id="119" presetID="22" presetClass="entr" presetSubtype="8" fill="hold" grpId="0" nodeType="withEffect">
                                  <p:stCondLst>
                                    <p:cond delay="0"/>
                                  </p:stCondLst>
                                  <p:childTnLst>
                                    <p:set>
                                      <p:cBhvr>
                                        <p:cTn id="120" dur="1" fill="hold">
                                          <p:stCondLst>
                                            <p:cond delay="0"/>
                                          </p:stCondLst>
                                        </p:cTn>
                                        <p:tgtEl>
                                          <p:spTgt spid="42"/>
                                        </p:tgtEl>
                                        <p:attrNameLst>
                                          <p:attrName>style.visibility</p:attrName>
                                        </p:attrNameLst>
                                      </p:cBhvr>
                                      <p:to>
                                        <p:strVal val="visible"/>
                                      </p:to>
                                    </p:set>
                                    <p:animEffect transition="in" filter="wipe(left)">
                                      <p:cBhvr>
                                        <p:cTn id="121" dur="500"/>
                                        <p:tgtEl>
                                          <p:spTgt spid="42"/>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nodeType="clickEffect">
                                  <p:stCondLst>
                                    <p:cond delay="0"/>
                                  </p:stCondLst>
                                  <p:childTnLst>
                                    <p:set>
                                      <p:cBhvr>
                                        <p:cTn id="125" dur="1" fill="hold">
                                          <p:stCondLst>
                                            <p:cond delay="0"/>
                                          </p:stCondLst>
                                        </p:cTn>
                                        <p:tgtEl>
                                          <p:spTgt spid="16"/>
                                        </p:tgtEl>
                                        <p:attrNameLst>
                                          <p:attrName>style.visibility</p:attrName>
                                        </p:attrNameLst>
                                      </p:cBhvr>
                                      <p:to>
                                        <p:strVal val="visible"/>
                                      </p:to>
                                    </p:set>
                                    <p:animEffect transition="in" filter="fade">
                                      <p:cBhvr>
                                        <p:cTn id="126" dur="2000"/>
                                        <p:tgtEl>
                                          <p:spTgt spid="16"/>
                                        </p:tgtEl>
                                      </p:cBhvr>
                                    </p:animEffect>
                                  </p:childTnLst>
                                </p:cTn>
                              </p:par>
                              <p:par>
                                <p:cTn id="127" presetID="10" presetClass="entr" presetSubtype="0" fill="hold" grpId="0" nodeType="withEffect">
                                  <p:stCondLst>
                                    <p:cond delay="0"/>
                                  </p:stCondLst>
                                  <p:childTnLst>
                                    <p:set>
                                      <p:cBhvr>
                                        <p:cTn id="128" dur="1" fill="hold">
                                          <p:stCondLst>
                                            <p:cond delay="0"/>
                                          </p:stCondLst>
                                        </p:cTn>
                                        <p:tgtEl>
                                          <p:spTgt spid="55">
                                            <p:txEl>
                                              <p:pRg st="0" end="0"/>
                                            </p:txEl>
                                          </p:spTgt>
                                        </p:tgtEl>
                                        <p:attrNameLst>
                                          <p:attrName>style.visibility</p:attrName>
                                        </p:attrNameLst>
                                      </p:cBhvr>
                                      <p:to>
                                        <p:strVal val="visible"/>
                                      </p:to>
                                    </p:set>
                                    <p:animEffect transition="in" filter="fade">
                                      <p:cBhvr>
                                        <p:cTn id="129" dur="2000"/>
                                        <p:tgtEl>
                                          <p:spTgt spid="55">
                                            <p:txEl>
                                              <p:pRg st="0" end="0"/>
                                            </p:txEl>
                                          </p:spTgt>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37"/>
                                        </p:tgtEl>
                                        <p:attrNameLst>
                                          <p:attrName>style.visibility</p:attrName>
                                        </p:attrNameLst>
                                      </p:cBhvr>
                                      <p:to>
                                        <p:strVal val="visible"/>
                                      </p:to>
                                    </p:set>
                                    <p:animEffect transition="in" filter="fade">
                                      <p:cBhvr>
                                        <p:cTn id="134" dur="500"/>
                                        <p:tgtEl>
                                          <p:spTgt spid="37"/>
                                        </p:tgtEl>
                                      </p:cBhvr>
                                    </p:animEffect>
                                  </p:childTnLst>
                                </p:cTn>
                              </p:par>
                            </p:childTnLst>
                          </p:cTn>
                        </p:par>
                        <p:par>
                          <p:cTn id="135" fill="hold">
                            <p:stCondLst>
                              <p:cond delay="500"/>
                            </p:stCondLst>
                            <p:childTnLst>
                              <p:par>
                                <p:cTn id="136" presetID="22" presetClass="entr" presetSubtype="8" fill="hold" grpId="0" nodeType="afterEffect">
                                  <p:stCondLst>
                                    <p:cond delay="0"/>
                                  </p:stCondLst>
                                  <p:childTnLst>
                                    <p:set>
                                      <p:cBhvr>
                                        <p:cTn id="137" dur="1" fill="hold">
                                          <p:stCondLst>
                                            <p:cond delay="0"/>
                                          </p:stCondLst>
                                        </p:cTn>
                                        <p:tgtEl>
                                          <p:spTgt spid="44"/>
                                        </p:tgtEl>
                                        <p:attrNameLst>
                                          <p:attrName>style.visibility</p:attrName>
                                        </p:attrNameLst>
                                      </p:cBhvr>
                                      <p:to>
                                        <p:strVal val="visible"/>
                                      </p:to>
                                    </p:set>
                                    <p:animEffect transition="in" filter="wipe(left)">
                                      <p:cBhvr>
                                        <p:cTn id="138" dur="500"/>
                                        <p:tgtEl>
                                          <p:spTgt spid="44"/>
                                        </p:tgtEl>
                                      </p:cBhvr>
                                    </p:animEffect>
                                  </p:childTnLst>
                                </p:cTn>
                              </p:par>
                            </p:childTnLst>
                          </p:cTn>
                        </p:par>
                        <p:par>
                          <p:cTn id="139" fill="hold">
                            <p:stCondLst>
                              <p:cond delay="1000"/>
                            </p:stCondLst>
                            <p:childTnLst>
                              <p:par>
                                <p:cTn id="140" presetID="10" presetClass="entr" presetSubtype="0" fill="hold" grpId="0" nodeType="afterEffect">
                                  <p:stCondLst>
                                    <p:cond delay="0"/>
                                  </p:stCondLst>
                                  <p:childTnLst>
                                    <p:set>
                                      <p:cBhvr>
                                        <p:cTn id="141" dur="1" fill="hold">
                                          <p:stCondLst>
                                            <p:cond delay="0"/>
                                          </p:stCondLst>
                                        </p:cTn>
                                        <p:tgtEl>
                                          <p:spTgt spid="58">
                                            <p:txEl>
                                              <p:pRg st="0" end="0"/>
                                            </p:txEl>
                                          </p:spTgt>
                                        </p:tgtEl>
                                        <p:attrNameLst>
                                          <p:attrName>style.visibility</p:attrName>
                                        </p:attrNameLst>
                                      </p:cBhvr>
                                      <p:to>
                                        <p:strVal val="visible"/>
                                      </p:to>
                                    </p:set>
                                    <p:animEffect transition="in" filter="fade">
                                      <p:cBhvr>
                                        <p:cTn id="142" dur="2000"/>
                                        <p:tgtEl>
                                          <p:spTgt spid="58">
                                            <p:txEl>
                                              <p:pRg st="0" end="0"/>
                                            </p:txEl>
                                          </p:spTgt>
                                        </p:tgtEl>
                                      </p:cBhvr>
                                    </p:animEffect>
                                  </p:childTnLst>
                                </p:cTn>
                              </p:par>
                              <p:par>
                                <p:cTn id="143" presetID="10" presetClass="entr" presetSubtype="0" fill="hold" nodeType="withEffect">
                                  <p:stCondLst>
                                    <p:cond delay="0"/>
                                  </p:stCondLst>
                                  <p:childTnLst>
                                    <p:set>
                                      <p:cBhvr>
                                        <p:cTn id="144" dur="1" fill="hold">
                                          <p:stCondLst>
                                            <p:cond delay="0"/>
                                          </p:stCondLst>
                                        </p:cTn>
                                        <p:tgtEl>
                                          <p:spTgt spid="61"/>
                                        </p:tgtEl>
                                        <p:attrNameLst>
                                          <p:attrName>style.visibility</p:attrName>
                                        </p:attrNameLst>
                                      </p:cBhvr>
                                      <p:to>
                                        <p:strVal val="visible"/>
                                      </p:to>
                                    </p:set>
                                    <p:animEffect transition="in" filter="fade">
                                      <p:cBhvr>
                                        <p:cTn id="145" dur="2000"/>
                                        <p:tgtEl>
                                          <p:spTgt spid="61"/>
                                        </p:tgtEl>
                                      </p:cBhvr>
                                    </p:animEffect>
                                  </p:childTnLst>
                                </p:cTn>
                              </p:par>
                            </p:childTnLst>
                          </p:cTn>
                        </p:par>
                      </p:childTnLst>
                    </p:cTn>
                  </p:par>
                  <p:par>
                    <p:cTn id="146" fill="hold">
                      <p:stCondLst>
                        <p:cond delay="indefinite"/>
                      </p:stCondLst>
                      <p:childTnLst>
                        <p:par>
                          <p:cTn id="147" fill="hold">
                            <p:stCondLst>
                              <p:cond delay="0"/>
                            </p:stCondLst>
                            <p:childTnLst>
                              <p:par>
                                <p:cTn id="148" presetID="0" presetClass="path" presetSubtype="0" repeatCount="indefinite" accel="50000" decel="50000" fill="hold" nodeType="clickEffect">
                                  <p:stCondLst>
                                    <p:cond delay="0"/>
                                  </p:stCondLst>
                                  <p:childTnLst>
                                    <p:animMotion origin="layout" path="M 5.55556E-6 -5.78035E-7 C 0.00661 0.00439 0.0132 0.00878 0.03161 0.0104 C 0.05001 0.01202 0.05504 0.01572 0.11025 0.0104 C 0.16546 0.00508 0.2639 -0.00809 0.36234 -0.02104 " pathEditMode="relative" ptsTypes="aaaA">
                                      <p:cBhvr>
                                        <p:cTn id="149" dur="1000" fill="hold"/>
                                        <p:tgtEl>
                                          <p:spTgt spid="61"/>
                                        </p:tgtEl>
                                        <p:attrNameLst>
                                          <p:attrName>ppt_x</p:attrName>
                                          <p:attrName>ppt_y</p:attrName>
                                        </p:attrNameLst>
                                      </p:cBhvr>
                                    </p:animMotion>
                                  </p:childTnLst>
                                </p:cTn>
                              </p:par>
                            </p:childTnLst>
                          </p:cTn>
                        </p:par>
                      </p:childTnLst>
                    </p:cTn>
                  </p:par>
                  <p:par>
                    <p:cTn id="150" fill="hold">
                      <p:stCondLst>
                        <p:cond delay="indefinite"/>
                      </p:stCondLst>
                      <p:childTnLst>
                        <p:par>
                          <p:cTn id="151" fill="hold">
                            <p:stCondLst>
                              <p:cond delay="0"/>
                            </p:stCondLst>
                            <p:childTnLst>
                              <p:par>
                                <p:cTn id="152" presetID="10" presetClass="entr" presetSubtype="0" fill="hold" grpId="0" nodeType="clickEffect">
                                  <p:stCondLst>
                                    <p:cond delay="0"/>
                                  </p:stCondLst>
                                  <p:childTnLst>
                                    <p:set>
                                      <p:cBhvr>
                                        <p:cTn id="153" dur="1" fill="hold">
                                          <p:stCondLst>
                                            <p:cond delay="0"/>
                                          </p:stCondLst>
                                        </p:cTn>
                                        <p:tgtEl>
                                          <p:spTgt spid="38"/>
                                        </p:tgtEl>
                                        <p:attrNameLst>
                                          <p:attrName>style.visibility</p:attrName>
                                        </p:attrNameLst>
                                      </p:cBhvr>
                                      <p:to>
                                        <p:strVal val="visible"/>
                                      </p:to>
                                    </p:set>
                                    <p:animEffect transition="in" filter="fade">
                                      <p:cBhvr>
                                        <p:cTn id="154" dur="500"/>
                                        <p:tgtEl>
                                          <p:spTgt spid="38"/>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39"/>
                                        </p:tgtEl>
                                        <p:attrNameLst>
                                          <p:attrName>style.visibility</p:attrName>
                                        </p:attrNameLst>
                                      </p:cBhvr>
                                      <p:to>
                                        <p:strVal val="visible"/>
                                      </p:to>
                                    </p:set>
                                    <p:animEffect transition="in" filter="fade">
                                      <p:cBhvr>
                                        <p:cTn id="157" dur="500"/>
                                        <p:tgtEl>
                                          <p:spTgt spid="39"/>
                                        </p:tgtEl>
                                      </p:cBhvr>
                                    </p:animEffect>
                                  </p:childTnLst>
                                </p:cTn>
                              </p:par>
                            </p:childTnLst>
                          </p:cTn>
                        </p:par>
                        <p:par>
                          <p:cTn id="158" fill="hold">
                            <p:stCondLst>
                              <p:cond delay="500"/>
                            </p:stCondLst>
                            <p:childTnLst>
                              <p:par>
                                <p:cTn id="159" presetID="22" presetClass="entr" presetSubtype="8" fill="hold" grpId="0" nodeType="afterEffect">
                                  <p:stCondLst>
                                    <p:cond delay="0"/>
                                  </p:stCondLst>
                                  <p:childTnLst>
                                    <p:set>
                                      <p:cBhvr>
                                        <p:cTn id="160" dur="1" fill="hold">
                                          <p:stCondLst>
                                            <p:cond delay="0"/>
                                          </p:stCondLst>
                                        </p:cTn>
                                        <p:tgtEl>
                                          <p:spTgt spid="43"/>
                                        </p:tgtEl>
                                        <p:attrNameLst>
                                          <p:attrName>style.visibility</p:attrName>
                                        </p:attrNameLst>
                                      </p:cBhvr>
                                      <p:to>
                                        <p:strVal val="visible"/>
                                      </p:to>
                                    </p:set>
                                    <p:animEffect transition="in" filter="wipe(left)">
                                      <p:cBhvr>
                                        <p:cTn id="161" dur="500"/>
                                        <p:tgtEl>
                                          <p:spTgt spid="43"/>
                                        </p:tgtEl>
                                      </p:cBhvr>
                                    </p:animEffect>
                                  </p:childTnLst>
                                </p:cTn>
                              </p:par>
                              <p:par>
                                <p:cTn id="162" presetID="22" presetClass="entr" presetSubtype="8" fill="hold" grpId="0" nodeType="withEffect">
                                  <p:stCondLst>
                                    <p:cond delay="0"/>
                                  </p:stCondLst>
                                  <p:childTnLst>
                                    <p:set>
                                      <p:cBhvr>
                                        <p:cTn id="163" dur="1" fill="hold">
                                          <p:stCondLst>
                                            <p:cond delay="0"/>
                                          </p:stCondLst>
                                        </p:cTn>
                                        <p:tgtEl>
                                          <p:spTgt spid="48"/>
                                        </p:tgtEl>
                                        <p:attrNameLst>
                                          <p:attrName>style.visibility</p:attrName>
                                        </p:attrNameLst>
                                      </p:cBhvr>
                                      <p:to>
                                        <p:strVal val="visible"/>
                                      </p:to>
                                    </p:set>
                                    <p:animEffect transition="in" filter="wipe(left)">
                                      <p:cBhvr>
                                        <p:cTn id="164" dur="500"/>
                                        <p:tgtEl>
                                          <p:spTgt spid="48"/>
                                        </p:tgtEl>
                                      </p:cBhvr>
                                    </p:animEffect>
                                  </p:childTnLst>
                                </p:cTn>
                              </p:par>
                              <p:par>
                                <p:cTn id="165" presetID="10" presetClass="entr" presetSubtype="0" fill="hold" nodeType="withEffect">
                                  <p:stCondLst>
                                    <p:cond delay="0"/>
                                  </p:stCondLst>
                                  <p:childTnLst>
                                    <p:set>
                                      <p:cBhvr>
                                        <p:cTn id="166" dur="1" fill="hold">
                                          <p:stCondLst>
                                            <p:cond delay="0"/>
                                          </p:stCondLst>
                                        </p:cTn>
                                        <p:tgtEl>
                                          <p:spTgt spid="62"/>
                                        </p:tgtEl>
                                        <p:attrNameLst>
                                          <p:attrName>style.visibility</p:attrName>
                                        </p:attrNameLst>
                                      </p:cBhvr>
                                      <p:to>
                                        <p:strVal val="visible"/>
                                      </p:to>
                                    </p:set>
                                    <p:animEffect transition="in" filter="fade">
                                      <p:cBhvr>
                                        <p:cTn id="167" dur="2000"/>
                                        <p:tgtEl>
                                          <p:spTgt spid="62"/>
                                        </p:tgtEl>
                                      </p:cBhvr>
                                    </p:animEffect>
                                  </p:childTnLst>
                                </p:cTn>
                              </p:par>
                              <p:par>
                                <p:cTn id="168" presetID="10" presetClass="entr" presetSubtype="0" fill="hold" nodeType="withEffect">
                                  <p:stCondLst>
                                    <p:cond delay="0"/>
                                  </p:stCondLst>
                                  <p:childTnLst>
                                    <p:set>
                                      <p:cBhvr>
                                        <p:cTn id="169" dur="1" fill="hold">
                                          <p:stCondLst>
                                            <p:cond delay="0"/>
                                          </p:stCondLst>
                                        </p:cTn>
                                        <p:tgtEl>
                                          <p:spTgt spid="63"/>
                                        </p:tgtEl>
                                        <p:attrNameLst>
                                          <p:attrName>style.visibility</p:attrName>
                                        </p:attrNameLst>
                                      </p:cBhvr>
                                      <p:to>
                                        <p:strVal val="visible"/>
                                      </p:to>
                                    </p:set>
                                    <p:animEffect transition="in" filter="fade">
                                      <p:cBhvr>
                                        <p:cTn id="170" dur="2000"/>
                                        <p:tgtEl>
                                          <p:spTgt spid="63"/>
                                        </p:tgtEl>
                                      </p:cBhvr>
                                    </p:animEffect>
                                  </p:childTnLst>
                                </p:cTn>
                              </p:par>
                            </p:childTnLst>
                          </p:cTn>
                        </p:par>
                        <p:par>
                          <p:cTn id="171" fill="hold">
                            <p:stCondLst>
                              <p:cond delay="2500"/>
                            </p:stCondLst>
                            <p:childTnLst>
                              <p:par>
                                <p:cTn id="172" presetID="0" presetClass="path" presetSubtype="0" repeatCount="indefinite" accel="50000" decel="50000" fill="hold" nodeType="afterEffect">
                                  <p:stCondLst>
                                    <p:cond delay="0"/>
                                  </p:stCondLst>
                                  <p:childTnLst>
                                    <p:animMotion origin="layout" path="M 5.55556E-7 1.15607E-6 C 5.55556E-7 1.15607E-6 0.11423 0.0104 0.22847 0.02104 " pathEditMode="relative" ptsTypes="aA">
                                      <p:cBhvr>
                                        <p:cTn id="173" dur="1000" fill="hold"/>
                                        <p:tgtEl>
                                          <p:spTgt spid="62"/>
                                        </p:tgtEl>
                                        <p:attrNameLst>
                                          <p:attrName>ppt_x</p:attrName>
                                          <p:attrName>ppt_y</p:attrName>
                                        </p:attrNameLst>
                                      </p:cBhvr>
                                    </p:animMotion>
                                  </p:childTnLst>
                                </p:cTn>
                              </p:par>
                            </p:childTnLst>
                          </p:cTn>
                        </p:par>
                        <p:par>
                          <p:cTn id="174" fill="hold">
                            <p:stCondLst>
                              <p:cond delay="3500"/>
                            </p:stCondLst>
                            <p:childTnLst>
                              <p:par>
                                <p:cTn id="175" presetID="0" presetClass="path" presetSubtype="0" repeatCount="indefinite" accel="50000" decel="50000" fill="hold" nodeType="afterEffect">
                                  <p:stCondLst>
                                    <p:cond delay="0"/>
                                  </p:stCondLst>
                                  <p:childTnLst>
                                    <p:animMotion origin="layout" path="M 5.55556E-7 3.3526E-6 C 0.05764 0.00878 0.11546 0.01757 0.15747 0.02104 C 0.19948 0.02451 0.2257 0.02266 0.25191 0.02104 " pathEditMode="relative" ptsTypes="aaA">
                                      <p:cBhvr>
                                        <p:cTn id="176" dur="1000" fill="hold"/>
                                        <p:tgtEl>
                                          <p:spTgt spid="63"/>
                                        </p:tgtEl>
                                        <p:attrNameLst>
                                          <p:attrName>ppt_x</p:attrName>
                                          <p:attrName>ppt_y</p:attrName>
                                        </p:attrNameLst>
                                      </p:cBhvr>
                                    </p:animMotion>
                                  </p:childTnLst>
                                </p:cTn>
                              </p:par>
                            </p:childTnLst>
                          </p:cTn>
                        </p:par>
                      </p:childTnLst>
                    </p:cTn>
                  </p:par>
                  <p:par>
                    <p:cTn id="177" fill="hold">
                      <p:stCondLst>
                        <p:cond delay="indefinite"/>
                      </p:stCondLst>
                      <p:childTnLst>
                        <p:par>
                          <p:cTn id="178" fill="hold">
                            <p:stCondLst>
                              <p:cond delay="0"/>
                            </p:stCondLst>
                            <p:childTnLst>
                              <p:par>
                                <p:cTn id="179" presetID="10" presetClass="entr" presetSubtype="0" fill="hold" nodeType="clickEffect">
                                  <p:stCondLst>
                                    <p:cond delay="0"/>
                                  </p:stCondLst>
                                  <p:childTnLst>
                                    <p:set>
                                      <p:cBhvr>
                                        <p:cTn id="180" dur="1" fill="hold">
                                          <p:stCondLst>
                                            <p:cond delay="0"/>
                                          </p:stCondLst>
                                        </p:cTn>
                                        <p:tgtEl>
                                          <p:spTgt spid="15"/>
                                        </p:tgtEl>
                                        <p:attrNameLst>
                                          <p:attrName>style.visibility</p:attrName>
                                        </p:attrNameLst>
                                      </p:cBhvr>
                                      <p:to>
                                        <p:strVal val="visible"/>
                                      </p:to>
                                    </p:set>
                                    <p:animEffect transition="in" filter="fade">
                                      <p:cBhvr>
                                        <p:cTn id="181" dur="2000"/>
                                        <p:tgtEl>
                                          <p:spTgt spid="15"/>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56">
                                            <p:txEl>
                                              <p:pRg st="0" end="0"/>
                                            </p:txEl>
                                          </p:spTgt>
                                        </p:tgtEl>
                                        <p:attrNameLst>
                                          <p:attrName>style.visibility</p:attrName>
                                        </p:attrNameLst>
                                      </p:cBhvr>
                                      <p:to>
                                        <p:strVal val="visible"/>
                                      </p:to>
                                    </p:set>
                                    <p:animEffect transition="in" filter="fade">
                                      <p:cBhvr>
                                        <p:cTn id="184" dur="2000"/>
                                        <p:tgtEl>
                                          <p:spTgt spid="56">
                                            <p:txEl>
                                              <p:pRg st="0" end="0"/>
                                            </p:txEl>
                                          </p:spTgt>
                                        </p:tgtEl>
                                      </p:cBhvr>
                                    </p:animEffect>
                                  </p:childTnLst>
                                </p:cTn>
                              </p:par>
                            </p:childTnLst>
                          </p:cTn>
                        </p:par>
                      </p:childTnLst>
                    </p:cTn>
                  </p:par>
                  <p:par>
                    <p:cTn id="185" fill="hold">
                      <p:stCondLst>
                        <p:cond delay="indefinite"/>
                      </p:stCondLst>
                      <p:childTnLst>
                        <p:par>
                          <p:cTn id="186" fill="hold">
                            <p:stCondLst>
                              <p:cond delay="0"/>
                            </p:stCondLst>
                            <p:childTnLst>
                              <p:par>
                                <p:cTn id="187" presetID="1" presetClass="exit" presetSubtype="0" fill="hold" nodeType="clickEffect">
                                  <p:stCondLst>
                                    <p:cond delay="0"/>
                                  </p:stCondLst>
                                  <p:childTnLst>
                                    <p:set>
                                      <p:cBhvr>
                                        <p:cTn id="188" dur="1" fill="hold">
                                          <p:stCondLst>
                                            <p:cond delay="0"/>
                                          </p:stCondLst>
                                        </p:cTn>
                                        <p:tgtEl>
                                          <p:spTgt spid="46"/>
                                        </p:tgtEl>
                                        <p:attrNameLst>
                                          <p:attrName>style.visibility</p:attrName>
                                        </p:attrNameLst>
                                      </p:cBhvr>
                                      <p:to>
                                        <p:strVal val="hidden"/>
                                      </p:to>
                                    </p:set>
                                  </p:childTnLst>
                                </p:cTn>
                              </p:par>
                              <p:par>
                                <p:cTn id="189" presetID="10" presetClass="entr" presetSubtype="0" fill="hold" nodeType="withEffect">
                                  <p:stCondLst>
                                    <p:cond delay="0"/>
                                  </p:stCondLst>
                                  <p:childTnLst>
                                    <p:set>
                                      <p:cBhvr>
                                        <p:cTn id="190" dur="1" fill="hold">
                                          <p:stCondLst>
                                            <p:cond delay="0"/>
                                          </p:stCondLst>
                                        </p:cTn>
                                        <p:tgtEl>
                                          <p:spTgt spid="45"/>
                                        </p:tgtEl>
                                        <p:attrNameLst>
                                          <p:attrName>style.visibility</p:attrName>
                                        </p:attrNameLst>
                                      </p:cBhvr>
                                      <p:to>
                                        <p:strVal val="visible"/>
                                      </p:to>
                                    </p:set>
                                    <p:animEffect transition="in" filter="fade">
                                      <p:cBhvr>
                                        <p:cTn id="191" dur="500"/>
                                        <p:tgtEl>
                                          <p:spTgt spid="45"/>
                                        </p:tgtEl>
                                      </p:cBhvr>
                                    </p:animEffect>
                                  </p:childTnLst>
                                </p:cTn>
                              </p:par>
                              <p:par>
                                <p:cTn id="192" presetID="0" presetClass="path" presetSubtype="0" repeatCount="indefinite" accel="50000" decel="50000" fill="hold" nodeType="withEffect">
                                  <p:stCondLst>
                                    <p:cond delay="0"/>
                                  </p:stCondLst>
                                  <p:childTnLst>
                                    <p:animMotion origin="layout" path="M -1.66667E-6 0.00878 C -0.03785 0.02057 -0.16337 0.06335 -0.22691 0.08023 C -0.29045 0.09711 -0.34913 0.10427 -0.38125 0.11052 " pathEditMode="relative" rAng="0" ptsTypes="aaa">
                                      <p:cBhvr>
                                        <p:cTn id="193" dur="1000" fill="hold"/>
                                        <p:tgtEl>
                                          <p:spTgt spid="45"/>
                                        </p:tgtEl>
                                        <p:attrNameLst>
                                          <p:attrName>ppt_x</p:attrName>
                                          <p:attrName>ppt_y</p:attrName>
                                        </p:attrNameLst>
                                      </p:cBhvr>
                                      <p:rCtr x="-191" y="51"/>
                                    </p:animMotion>
                                  </p:childTnLst>
                                </p:cTn>
                              </p:par>
                              <p:par>
                                <p:cTn id="194" presetID="1" presetClass="exit" presetSubtype="0" fill="hold" nodeType="withEffect">
                                  <p:stCondLst>
                                    <p:cond delay="0"/>
                                  </p:stCondLst>
                                  <p:childTnLst>
                                    <p:set>
                                      <p:cBhvr>
                                        <p:cTn id="195" dur="1" fill="hold">
                                          <p:stCondLst>
                                            <p:cond delay="0"/>
                                          </p:stCondLst>
                                        </p:cTn>
                                        <p:tgtEl>
                                          <p:spTgt spid="14"/>
                                        </p:tgtEl>
                                        <p:attrNameLst>
                                          <p:attrName>style.visibility</p:attrName>
                                        </p:attrNameLst>
                                      </p:cBhvr>
                                      <p:to>
                                        <p:strVal val="hidden"/>
                                      </p:to>
                                    </p:set>
                                  </p:childTnLst>
                                </p:cTn>
                              </p:par>
                              <p:par>
                                <p:cTn id="196" presetID="10" presetClass="entr" presetSubtype="0" fill="hold" nodeType="withEffect">
                                  <p:stCondLst>
                                    <p:cond delay="0"/>
                                  </p:stCondLst>
                                  <p:childTnLst>
                                    <p:set>
                                      <p:cBhvr>
                                        <p:cTn id="197" dur="1" fill="hold">
                                          <p:stCondLst>
                                            <p:cond delay="0"/>
                                          </p:stCondLst>
                                        </p:cTn>
                                        <p:tgtEl>
                                          <p:spTgt spid="47"/>
                                        </p:tgtEl>
                                        <p:attrNameLst>
                                          <p:attrName>style.visibility</p:attrName>
                                        </p:attrNameLst>
                                      </p:cBhvr>
                                      <p:to>
                                        <p:strVal val="visible"/>
                                      </p:to>
                                    </p:set>
                                    <p:animEffect transition="in" filter="fade">
                                      <p:cBhvr>
                                        <p:cTn id="198" dur="2000"/>
                                        <p:tgtEl>
                                          <p:spTgt spid="47"/>
                                        </p:tgtEl>
                                      </p:cBhvr>
                                    </p:animEffect>
                                  </p:childTnLst>
                                </p:cTn>
                              </p:par>
                              <p:par>
                                <p:cTn id="199" presetID="0" presetClass="path" presetSubtype="0" repeatCount="indefinite" accel="50000" decel="50000" fill="hold" nodeType="withEffect">
                                  <p:stCondLst>
                                    <p:cond delay="0"/>
                                  </p:stCondLst>
                                  <p:childTnLst>
                                    <p:animMotion origin="layout" path="M -3.33333E-6 -0.00485 C -0.07222 0.06058 -0.14444 0.12625 -0.20486 0.17341 C -0.26527 0.22058 -0.33211 0.26081 -0.36232 0.27838 C -0.39253 0.29596 -0.38923 0.28717 -0.38593 0.27838 " pathEditMode="relative" rAng="0" ptsTypes="aaaA">
                                      <p:cBhvr>
                                        <p:cTn id="200" dur="1000" fill="hold"/>
                                        <p:tgtEl>
                                          <p:spTgt spid="47"/>
                                        </p:tgtEl>
                                        <p:attrNameLst>
                                          <p:attrName>ppt_x</p:attrName>
                                          <p:attrName>ppt_y</p:attrName>
                                        </p:attrNameLst>
                                      </p:cBhvr>
                                      <p:rCtr x="-196" y="150"/>
                                    </p:animMotion>
                                  </p:childTnLst>
                                </p:cTn>
                              </p:par>
                            </p:childTnLst>
                          </p:cTn>
                        </p:par>
                      </p:childTnLst>
                    </p:cTn>
                  </p:par>
                  <p:par>
                    <p:cTn id="201" fill="hold">
                      <p:stCondLst>
                        <p:cond delay="indefinite"/>
                      </p:stCondLst>
                      <p:childTnLst>
                        <p:par>
                          <p:cTn id="202" fill="hold">
                            <p:stCondLst>
                              <p:cond delay="0"/>
                            </p:stCondLst>
                            <p:childTnLst>
                              <p:par>
                                <p:cTn id="203" presetID="10" presetClass="entr" presetSubtype="0" fill="hold" grpId="0" nodeType="clickEffect">
                                  <p:stCondLst>
                                    <p:cond delay="0"/>
                                  </p:stCondLst>
                                  <p:childTnLst>
                                    <p:set>
                                      <p:cBhvr>
                                        <p:cTn id="204" dur="1" fill="hold">
                                          <p:stCondLst>
                                            <p:cond delay="0"/>
                                          </p:stCondLst>
                                        </p:cTn>
                                        <p:tgtEl>
                                          <p:spTgt spid="60">
                                            <p:bg/>
                                          </p:spTgt>
                                        </p:tgtEl>
                                        <p:attrNameLst>
                                          <p:attrName>style.visibility</p:attrName>
                                        </p:attrNameLst>
                                      </p:cBhvr>
                                      <p:to>
                                        <p:strVal val="visible"/>
                                      </p:to>
                                    </p:set>
                                    <p:animEffect transition="in" filter="fade">
                                      <p:cBhvr>
                                        <p:cTn id="205" dur="2000"/>
                                        <p:tgtEl>
                                          <p:spTgt spid="60">
                                            <p:bg/>
                                          </p:spTgt>
                                        </p:tgtEl>
                                      </p:cBhvr>
                                    </p:animEffect>
                                  </p:childTnLst>
                                </p:cTn>
                              </p:par>
                              <p:par>
                                <p:cTn id="206" presetID="10" presetClass="entr" presetSubtype="0" fill="hold" grpId="0" nodeType="withEffect">
                                  <p:stCondLst>
                                    <p:cond delay="0"/>
                                  </p:stCondLst>
                                  <p:childTnLst>
                                    <p:set>
                                      <p:cBhvr>
                                        <p:cTn id="207" dur="1" fill="hold">
                                          <p:stCondLst>
                                            <p:cond delay="0"/>
                                          </p:stCondLst>
                                        </p:cTn>
                                        <p:tgtEl>
                                          <p:spTgt spid="60">
                                            <p:txEl>
                                              <p:pRg st="0" end="0"/>
                                            </p:txEl>
                                          </p:spTgt>
                                        </p:tgtEl>
                                        <p:attrNameLst>
                                          <p:attrName>style.visibility</p:attrName>
                                        </p:attrNameLst>
                                      </p:cBhvr>
                                      <p:to>
                                        <p:strVal val="visible"/>
                                      </p:to>
                                    </p:set>
                                    <p:animEffect transition="in" filter="fade">
                                      <p:cBhvr>
                                        <p:cTn id="208" dur="2000"/>
                                        <p:tgtEl>
                                          <p:spTgt spid="60">
                                            <p:txEl>
                                              <p:pRg st="0" end="0"/>
                                            </p:txEl>
                                          </p:spTgt>
                                        </p:tgtEl>
                                      </p:cBhvr>
                                    </p:animEffect>
                                  </p:childTnLst>
                                </p:cTn>
                              </p:par>
                            </p:childTnLst>
                          </p:cTn>
                        </p:par>
                      </p:childTnLst>
                    </p:cTn>
                  </p:par>
                  <p:par>
                    <p:cTn id="209" fill="hold">
                      <p:stCondLst>
                        <p:cond delay="indefinite"/>
                      </p:stCondLst>
                      <p:childTnLst>
                        <p:par>
                          <p:cTn id="210" fill="hold">
                            <p:stCondLst>
                              <p:cond delay="0"/>
                            </p:stCondLst>
                            <p:childTnLst>
                              <p:par>
                                <p:cTn id="211" presetID="1" presetClass="exit" presetSubtype="0" fill="hold" nodeType="clickEffect">
                                  <p:stCondLst>
                                    <p:cond delay="0"/>
                                  </p:stCondLst>
                                  <p:childTnLst>
                                    <p:set>
                                      <p:cBhvr>
                                        <p:cTn id="212" dur="1" fill="hold">
                                          <p:stCondLst>
                                            <p:cond delay="0"/>
                                          </p:stCondLst>
                                        </p:cTn>
                                        <p:tgtEl>
                                          <p:spTgt spid="59"/>
                                        </p:tgtEl>
                                        <p:attrNameLst>
                                          <p:attrName>style.visibility</p:attrName>
                                        </p:attrNameLst>
                                      </p:cBhvr>
                                      <p:to>
                                        <p:strVal val="hidden"/>
                                      </p:to>
                                    </p:set>
                                  </p:childTnLst>
                                </p:cTn>
                              </p:par>
                              <p:par>
                                <p:cTn id="213" presetID="10" presetClass="entr" presetSubtype="0" fill="hold" nodeType="withEffect">
                                  <p:stCondLst>
                                    <p:cond delay="0"/>
                                  </p:stCondLst>
                                  <p:childTnLst>
                                    <p:set>
                                      <p:cBhvr>
                                        <p:cTn id="214" dur="1" fill="hold">
                                          <p:stCondLst>
                                            <p:cond delay="0"/>
                                          </p:stCondLst>
                                        </p:cTn>
                                        <p:tgtEl>
                                          <p:spTgt spid="64"/>
                                        </p:tgtEl>
                                        <p:attrNameLst>
                                          <p:attrName>style.visibility</p:attrName>
                                        </p:attrNameLst>
                                      </p:cBhvr>
                                      <p:to>
                                        <p:strVal val="visible"/>
                                      </p:to>
                                    </p:set>
                                    <p:animEffect transition="in" filter="fade">
                                      <p:cBhvr>
                                        <p:cTn id="215" dur="2000"/>
                                        <p:tgtEl>
                                          <p:spTgt spid="64"/>
                                        </p:tgtEl>
                                      </p:cBhvr>
                                    </p:animEffect>
                                  </p:childTnLst>
                                </p:cTn>
                              </p:par>
                            </p:childTnLst>
                          </p:cTn>
                        </p:par>
                        <p:par>
                          <p:cTn id="216" fill="hold">
                            <p:stCondLst>
                              <p:cond delay="2000"/>
                            </p:stCondLst>
                            <p:childTnLst>
                              <p:par>
                                <p:cTn id="217" presetID="0" presetClass="path" presetSubtype="0" repeatCount="indefinite" accel="50000" decel="50000" fill="hold" nodeType="afterEffect">
                                  <p:stCondLst>
                                    <p:cond delay="0"/>
                                  </p:stCondLst>
                                  <p:childTnLst>
                                    <p:animMotion origin="layout" path="M -2.77778E-7 -2.08092E-6 C -2.77778E-7 -2.08092E-6 0.17708 0.0733 0.35434 0.14682 " pathEditMode="relative" ptsTypes="aA">
                                      <p:cBhvr>
                                        <p:cTn id="218" dur="1000" fill="hold"/>
                                        <p:tgtEl>
                                          <p:spTgt spid="64"/>
                                        </p:tgtEl>
                                        <p:attrNameLst>
                                          <p:attrName>ppt_x</p:attrName>
                                          <p:attrName>ppt_y</p:attrName>
                                        </p:attrNameLst>
                                      </p:cBhvr>
                                    </p:animMotion>
                                  </p:childTnLst>
                                </p:cTn>
                              </p:par>
                            </p:childTnLst>
                          </p:cTn>
                        </p:par>
                      </p:childTnLst>
                    </p:cTn>
                  </p:par>
                  <p:par>
                    <p:cTn id="219" fill="hold">
                      <p:stCondLst>
                        <p:cond delay="indefinite"/>
                      </p:stCondLst>
                      <p:childTnLst>
                        <p:par>
                          <p:cTn id="220" fill="hold">
                            <p:stCondLst>
                              <p:cond delay="0"/>
                            </p:stCondLst>
                            <p:childTnLst>
                              <p:par>
                                <p:cTn id="221" presetID="10" presetClass="entr" presetSubtype="0" fill="hold" grpId="0" nodeType="clickEffect">
                                  <p:stCondLst>
                                    <p:cond delay="0"/>
                                  </p:stCondLst>
                                  <p:childTnLst>
                                    <p:set>
                                      <p:cBhvr>
                                        <p:cTn id="222" dur="1" fill="hold">
                                          <p:stCondLst>
                                            <p:cond delay="0"/>
                                          </p:stCondLst>
                                        </p:cTn>
                                        <p:tgtEl>
                                          <p:spTgt spid="68">
                                            <p:bg/>
                                          </p:spTgt>
                                        </p:tgtEl>
                                        <p:attrNameLst>
                                          <p:attrName>style.visibility</p:attrName>
                                        </p:attrNameLst>
                                      </p:cBhvr>
                                      <p:to>
                                        <p:strVal val="visible"/>
                                      </p:to>
                                    </p:set>
                                    <p:animEffect transition="in" filter="fade">
                                      <p:cBhvr>
                                        <p:cTn id="223" dur="2000"/>
                                        <p:tgtEl>
                                          <p:spTgt spid="68">
                                            <p:bg/>
                                          </p:spTgt>
                                        </p:tgtEl>
                                      </p:cBhvr>
                                    </p:animEffect>
                                  </p:childTnLst>
                                </p:cTn>
                              </p:par>
                              <p:par>
                                <p:cTn id="224" presetID="10" presetClass="entr" presetSubtype="0" fill="hold" grpId="0" nodeType="withEffect">
                                  <p:stCondLst>
                                    <p:cond delay="0"/>
                                  </p:stCondLst>
                                  <p:childTnLst>
                                    <p:set>
                                      <p:cBhvr>
                                        <p:cTn id="225" dur="1" fill="hold">
                                          <p:stCondLst>
                                            <p:cond delay="0"/>
                                          </p:stCondLst>
                                        </p:cTn>
                                        <p:tgtEl>
                                          <p:spTgt spid="68">
                                            <p:txEl>
                                              <p:pRg st="0" end="0"/>
                                            </p:txEl>
                                          </p:spTgt>
                                        </p:tgtEl>
                                        <p:attrNameLst>
                                          <p:attrName>style.visibility</p:attrName>
                                        </p:attrNameLst>
                                      </p:cBhvr>
                                      <p:to>
                                        <p:strVal val="visible"/>
                                      </p:to>
                                    </p:set>
                                    <p:animEffect transition="in" filter="fade">
                                      <p:cBhvr>
                                        <p:cTn id="226" dur="2000"/>
                                        <p:tgtEl>
                                          <p:spTgt spid="68">
                                            <p:txEl>
                                              <p:pRg st="0" end="0"/>
                                            </p:txEl>
                                          </p:spTgt>
                                        </p:tgtEl>
                                      </p:cBhvr>
                                    </p:animEffect>
                                  </p:childTnLst>
                                </p:cTn>
                              </p:par>
                            </p:childTnLst>
                          </p:cTn>
                        </p:par>
                      </p:childTnLst>
                    </p:cTn>
                  </p:par>
                  <p:par>
                    <p:cTn id="227" fill="hold">
                      <p:stCondLst>
                        <p:cond delay="indefinite"/>
                      </p:stCondLst>
                      <p:childTnLst>
                        <p:par>
                          <p:cTn id="228" fill="hold">
                            <p:stCondLst>
                              <p:cond delay="0"/>
                            </p:stCondLst>
                            <p:childTnLst>
                              <p:par>
                                <p:cTn id="229" presetID="1" presetClass="exit" presetSubtype="0" fill="hold" nodeType="clickEffect">
                                  <p:stCondLst>
                                    <p:cond delay="0"/>
                                  </p:stCondLst>
                                  <p:childTnLst>
                                    <p:set>
                                      <p:cBhvr>
                                        <p:cTn id="230" dur="1" fill="hold">
                                          <p:stCondLst>
                                            <p:cond delay="0"/>
                                          </p:stCondLst>
                                        </p:cTn>
                                        <p:tgtEl>
                                          <p:spTgt spid="61"/>
                                        </p:tgtEl>
                                        <p:attrNameLst>
                                          <p:attrName>style.visibility</p:attrName>
                                        </p:attrNameLst>
                                      </p:cBhvr>
                                      <p:to>
                                        <p:strVal val="hidden"/>
                                      </p:to>
                                    </p:set>
                                  </p:childTnLst>
                                </p:cTn>
                              </p:par>
                              <p:par>
                                <p:cTn id="231" presetID="10" presetClass="entr" presetSubtype="0" fill="hold" nodeType="withEffect">
                                  <p:stCondLst>
                                    <p:cond delay="0"/>
                                  </p:stCondLst>
                                  <p:childTnLst>
                                    <p:set>
                                      <p:cBhvr>
                                        <p:cTn id="232" dur="1" fill="hold">
                                          <p:stCondLst>
                                            <p:cond delay="0"/>
                                          </p:stCondLst>
                                        </p:cTn>
                                        <p:tgtEl>
                                          <p:spTgt spid="65"/>
                                        </p:tgtEl>
                                        <p:attrNameLst>
                                          <p:attrName>style.visibility</p:attrName>
                                        </p:attrNameLst>
                                      </p:cBhvr>
                                      <p:to>
                                        <p:strVal val="visible"/>
                                      </p:to>
                                    </p:set>
                                    <p:animEffect transition="in" filter="fade">
                                      <p:cBhvr>
                                        <p:cTn id="233" dur="2000"/>
                                        <p:tgtEl>
                                          <p:spTgt spid="65"/>
                                        </p:tgtEl>
                                      </p:cBhvr>
                                    </p:animEffect>
                                  </p:childTnLst>
                                </p:cTn>
                              </p:par>
                            </p:childTnLst>
                          </p:cTn>
                        </p:par>
                        <p:par>
                          <p:cTn id="234" fill="hold">
                            <p:stCondLst>
                              <p:cond delay="2000"/>
                            </p:stCondLst>
                            <p:childTnLst>
                              <p:par>
                                <p:cTn id="235" presetID="0" presetClass="path" presetSubtype="0" repeatCount="indefinite" accel="50000" decel="50000" fill="hold" nodeType="afterEffect">
                                  <p:stCondLst>
                                    <p:cond delay="0"/>
                                  </p:stCondLst>
                                  <p:childTnLst>
                                    <p:animMotion origin="layout" path="M 5.55556E-6 -5.78035E-7 C 0.00661 0.00439 0.0132 0.00878 0.03161 0.0104 C 0.05001 0.01202 0.05504 0.01572 0.11025 0.0104 C 0.16546 0.00508 0.2639 -0.00809 0.36234 -0.02104 " pathEditMode="relative" ptsTypes="aaaA">
                                      <p:cBhvr>
                                        <p:cTn id="236" dur="5000" fill="hold"/>
                                        <p:tgtEl>
                                          <p:spTgt spid="65"/>
                                        </p:tgtEl>
                                        <p:attrNameLst>
                                          <p:attrName>ppt_x</p:attrName>
                                          <p:attrName>ppt_y</p:attrName>
                                        </p:attrNameLst>
                                      </p:cBhvr>
                                    </p:animMotion>
                                  </p:childTnLst>
                                </p:cTn>
                              </p:par>
                              <p:par>
                                <p:cTn id="237" presetID="1" presetClass="exit" presetSubtype="0" fill="hold" nodeType="withEffect">
                                  <p:stCondLst>
                                    <p:cond delay="0"/>
                                  </p:stCondLst>
                                  <p:childTnLst>
                                    <p:set>
                                      <p:cBhvr>
                                        <p:cTn id="238" dur="1" fill="hold">
                                          <p:stCondLst>
                                            <p:cond delay="0"/>
                                          </p:stCondLst>
                                        </p:cTn>
                                        <p:tgtEl>
                                          <p:spTgt spid="62"/>
                                        </p:tgtEl>
                                        <p:attrNameLst>
                                          <p:attrName>style.visibility</p:attrName>
                                        </p:attrNameLst>
                                      </p:cBhvr>
                                      <p:to>
                                        <p:strVal val="hidden"/>
                                      </p:to>
                                    </p:set>
                                  </p:childTnLst>
                                </p:cTn>
                              </p:par>
                              <p:par>
                                <p:cTn id="239" presetID="10" presetClass="entr" presetSubtype="0" fill="hold" nodeType="withEffect">
                                  <p:stCondLst>
                                    <p:cond delay="0"/>
                                  </p:stCondLst>
                                  <p:childTnLst>
                                    <p:set>
                                      <p:cBhvr>
                                        <p:cTn id="240" dur="1" fill="hold">
                                          <p:stCondLst>
                                            <p:cond delay="0"/>
                                          </p:stCondLst>
                                        </p:cTn>
                                        <p:tgtEl>
                                          <p:spTgt spid="66"/>
                                        </p:tgtEl>
                                        <p:attrNameLst>
                                          <p:attrName>style.visibility</p:attrName>
                                        </p:attrNameLst>
                                      </p:cBhvr>
                                      <p:to>
                                        <p:strVal val="visible"/>
                                      </p:to>
                                    </p:set>
                                    <p:animEffect transition="in" filter="fade">
                                      <p:cBhvr>
                                        <p:cTn id="241" dur="2000"/>
                                        <p:tgtEl>
                                          <p:spTgt spid="66"/>
                                        </p:tgtEl>
                                      </p:cBhvr>
                                    </p:animEffect>
                                  </p:childTnLst>
                                </p:cTn>
                              </p:par>
                              <p:par>
                                <p:cTn id="242" presetID="0" presetClass="path" presetSubtype="0" repeatCount="indefinite" accel="50000" decel="50000" fill="hold" nodeType="withEffect">
                                  <p:stCondLst>
                                    <p:cond delay="0"/>
                                  </p:stCondLst>
                                  <p:childTnLst>
                                    <p:animMotion origin="layout" path="M 5.55556E-7 1.15607E-6 C 5.55556E-7 1.15607E-6 0.11423 0.0104 0.22847 0.02104 " pathEditMode="relative" ptsTypes="aA">
                                      <p:cBhvr>
                                        <p:cTn id="243" dur="5000" fill="hold"/>
                                        <p:tgtEl>
                                          <p:spTgt spid="66"/>
                                        </p:tgtEl>
                                        <p:attrNameLst>
                                          <p:attrName>ppt_x</p:attrName>
                                          <p:attrName>ppt_y</p:attrName>
                                        </p:attrNameLst>
                                      </p:cBhvr>
                                    </p:animMotion>
                                  </p:childTnLst>
                                </p:cTn>
                              </p:par>
                              <p:par>
                                <p:cTn id="244" presetID="1" presetClass="exit" presetSubtype="0" fill="hold" nodeType="withEffect">
                                  <p:stCondLst>
                                    <p:cond delay="0"/>
                                  </p:stCondLst>
                                  <p:childTnLst>
                                    <p:set>
                                      <p:cBhvr>
                                        <p:cTn id="245" dur="1" fill="hold">
                                          <p:stCondLst>
                                            <p:cond delay="0"/>
                                          </p:stCondLst>
                                        </p:cTn>
                                        <p:tgtEl>
                                          <p:spTgt spid="63"/>
                                        </p:tgtEl>
                                        <p:attrNameLst>
                                          <p:attrName>style.visibility</p:attrName>
                                        </p:attrNameLst>
                                      </p:cBhvr>
                                      <p:to>
                                        <p:strVal val="hidden"/>
                                      </p:to>
                                    </p:set>
                                  </p:childTnLst>
                                </p:cTn>
                              </p:par>
                              <p:par>
                                <p:cTn id="246" presetID="10" presetClass="entr" presetSubtype="0" fill="hold" nodeType="withEffect">
                                  <p:stCondLst>
                                    <p:cond delay="0"/>
                                  </p:stCondLst>
                                  <p:childTnLst>
                                    <p:set>
                                      <p:cBhvr>
                                        <p:cTn id="247" dur="1" fill="hold">
                                          <p:stCondLst>
                                            <p:cond delay="0"/>
                                          </p:stCondLst>
                                        </p:cTn>
                                        <p:tgtEl>
                                          <p:spTgt spid="67"/>
                                        </p:tgtEl>
                                        <p:attrNameLst>
                                          <p:attrName>style.visibility</p:attrName>
                                        </p:attrNameLst>
                                      </p:cBhvr>
                                      <p:to>
                                        <p:strVal val="visible"/>
                                      </p:to>
                                    </p:set>
                                    <p:animEffect transition="in" filter="fade">
                                      <p:cBhvr>
                                        <p:cTn id="248" dur="2000"/>
                                        <p:tgtEl>
                                          <p:spTgt spid="67"/>
                                        </p:tgtEl>
                                      </p:cBhvr>
                                    </p:animEffect>
                                  </p:childTnLst>
                                </p:cTn>
                              </p:par>
                              <p:par>
                                <p:cTn id="249" presetID="0" presetClass="path" presetSubtype="0" repeatCount="indefinite" accel="50000" decel="50000" fill="hold" nodeType="withEffect">
                                  <p:stCondLst>
                                    <p:cond delay="0"/>
                                  </p:stCondLst>
                                  <p:childTnLst>
                                    <p:animMotion origin="layout" path="M 5.55556E-7 3.3526E-6 C 0.05764 0.00878 0.11546 0.01757 0.15747 0.02104 C 0.19948 0.02451 0.2257 0.02266 0.25191 0.02104 " pathEditMode="relative" ptsTypes="aaA">
                                      <p:cBhvr>
                                        <p:cTn id="250" dur="5000" fill="hold"/>
                                        <p:tgtEl>
                                          <p:spTgt spid="67"/>
                                        </p:tgtEl>
                                        <p:attrNameLst>
                                          <p:attrName>ppt_x</p:attrName>
                                          <p:attrName>ppt_y</p:attrName>
                                        </p:attrNameLst>
                                      </p:cBhvr>
                                    </p:animMotion>
                                  </p:childTnLst>
                                </p:cTn>
                              </p:par>
                            </p:childTnLst>
                          </p:cTn>
                        </p:par>
                      </p:childTnLst>
                    </p:cTn>
                  </p:par>
                  <p:par>
                    <p:cTn id="251" fill="hold">
                      <p:stCondLst>
                        <p:cond delay="indefinite"/>
                      </p:stCondLst>
                      <p:childTnLst>
                        <p:par>
                          <p:cTn id="252" fill="hold">
                            <p:stCondLst>
                              <p:cond delay="0"/>
                            </p:stCondLst>
                            <p:childTnLst>
                              <p:par>
                                <p:cTn id="253" presetID="10" presetClass="entr" presetSubtype="0" fill="hold" grpId="0" nodeType="clickEffect">
                                  <p:stCondLst>
                                    <p:cond delay="0"/>
                                  </p:stCondLst>
                                  <p:childTnLst>
                                    <p:set>
                                      <p:cBhvr>
                                        <p:cTn id="254" dur="1" fill="hold">
                                          <p:stCondLst>
                                            <p:cond delay="0"/>
                                          </p:stCondLst>
                                        </p:cTn>
                                        <p:tgtEl>
                                          <p:spTgt spid="69">
                                            <p:bg/>
                                          </p:spTgt>
                                        </p:tgtEl>
                                        <p:attrNameLst>
                                          <p:attrName>style.visibility</p:attrName>
                                        </p:attrNameLst>
                                      </p:cBhvr>
                                      <p:to>
                                        <p:strVal val="visible"/>
                                      </p:to>
                                    </p:set>
                                    <p:animEffect transition="in" filter="fade">
                                      <p:cBhvr>
                                        <p:cTn id="255" dur="2000"/>
                                        <p:tgtEl>
                                          <p:spTgt spid="69">
                                            <p:bg/>
                                          </p:spTgt>
                                        </p:tgtEl>
                                      </p:cBhvr>
                                    </p:animEffect>
                                  </p:childTnLst>
                                </p:cTn>
                              </p:par>
                              <p:par>
                                <p:cTn id="256" presetID="10" presetClass="entr" presetSubtype="0" fill="hold" grpId="0" nodeType="withEffect">
                                  <p:stCondLst>
                                    <p:cond delay="0"/>
                                  </p:stCondLst>
                                  <p:childTnLst>
                                    <p:set>
                                      <p:cBhvr>
                                        <p:cTn id="257" dur="1" fill="hold">
                                          <p:stCondLst>
                                            <p:cond delay="0"/>
                                          </p:stCondLst>
                                        </p:cTn>
                                        <p:tgtEl>
                                          <p:spTgt spid="69">
                                            <p:txEl>
                                              <p:pRg st="0" end="0"/>
                                            </p:txEl>
                                          </p:spTgt>
                                        </p:tgtEl>
                                        <p:attrNameLst>
                                          <p:attrName>style.visibility</p:attrName>
                                        </p:attrNameLst>
                                      </p:cBhvr>
                                      <p:to>
                                        <p:strVal val="visible"/>
                                      </p:to>
                                    </p:set>
                                    <p:animEffect transition="in" filter="fade">
                                      <p:cBhvr>
                                        <p:cTn id="258" dur="2000"/>
                                        <p:tgtEl>
                                          <p:spTgt spid="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7" grpId="0" animBg="1"/>
      <p:bldP spid="18" grpId="0" animBg="1"/>
      <p:bldP spid="19" grpId="0" animBg="1"/>
      <p:bldP spid="33" grpId="0" animBg="1"/>
      <p:bldP spid="34" grpId="0" animBg="1"/>
      <p:bldP spid="35" grpId="0" animBg="1"/>
      <p:bldP spid="37" grpId="0" animBg="1"/>
      <p:bldP spid="38" grpId="0" animBg="1"/>
      <p:bldP spid="39" grpId="0" animBg="1"/>
      <p:bldP spid="40" grpId="0" animBg="1"/>
      <p:bldP spid="41" grpId="0" animBg="1"/>
      <p:bldP spid="42" grpId="0" animBg="1"/>
      <p:bldP spid="43" grpId="0" animBg="1"/>
      <p:bldP spid="44" grpId="0" animBg="1"/>
      <p:bldP spid="48" grpId="0" animBg="1"/>
      <p:bldP spid="49" grpId="0" build="allAtOnce"/>
      <p:bldP spid="51" grpId="0" build="allAtOnce"/>
      <p:bldP spid="52" grpId="0" build="allAtOnce"/>
      <p:bldP spid="53" grpId="0" build="allAtOnce"/>
      <p:bldP spid="54" grpId="0" build="allAtOnce"/>
      <p:bldP spid="54" grpId="1" build="allAtOnce"/>
      <p:bldP spid="55" grpId="0" build="allAtOnce"/>
      <p:bldP spid="56" grpId="0" build="allAtOnce"/>
      <p:bldP spid="57" grpId="0" build="allAtOnce"/>
      <p:bldP spid="58" grpId="0" build="allAtOnce"/>
      <p:bldP spid="60" grpId="0" build="allAtOnce" animBg="1"/>
      <p:bldP spid="68" grpId="0" build="allAtOnce" animBg="1"/>
      <p:bldP spid="69"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l"/>
            <a:r>
              <a:rPr lang="en-US" sz="3200" b="1" dirty="0" smtClean="0">
                <a:solidFill>
                  <a:srgbClr val="FF0000"/>
                </a:solidFill>
              </a:rPr>
              <a:t>Function of the </a:t>
            </a:r>
            <a:r>
              <a:rPr lang="en-US" sz="3200" b="1" dirty="0" err="1" smtClean="0">
                <a:solidFill>
                  <a:srgbClr val="FF0000"/>
                </a:solidFill>
              </a:rPr>
              <a:t>baroreceptors</a:t>
            </a:r>
            <a:r>
              <a:rPr lang="en-US" sz="3200" b="1" dirty="0" smtClean="0">
                <a:solidFill>
                  <a:srgbClr val="FF0000"/>
                </a:solidFill>
              </a:rPr>
              <a:t> during changes in body posture.</a:t>
            </a:r>
            <a:br>
              <a:rPr lang="en-US" sz="3200" b="1" dirty="0" smtClean="0">
                <a:solidFill>
                  <a:srgbClr val="FF0000"/>
                </a:solidFill>
              </a:rPr>
            </a:br>
            <a:endParaRPr lang="ar-IQ" sz="3200" dirty="0">
              <a:solidFill>
                <a:srgbClr val="FF0000"/>
              </a:solidFill>
            </a:endParaRPr>
          </a:p>
        </p:txBody>
      </p:sp>
      <p:sp>
        <p:nvSpPr>
          <p:cNvPr id="4" name="مستطيل 3"/>
          <p:cNvSpPr/>
          <p:nvPr/>
        </p:nvSpPr>
        <p:spPr>
          <a:xfrm>
            <a:off x="1500859" y="1142984"/>
            <a:ext cx="1570943" cy="523220"/>
          </a:xfrm>
          <a:prstGeom prst="rect">
            <a:avLst/>
          </a:prstGeom>
          <a:ln>
            <a:solidFill>
              <a:schemeClr val="tx1"/>
            </a:solidFill>
          </a:ln>
        </p:spPr>
        <p:txBody>
          <a:bodyPr wrap="none">
            <a:spAutoFit/>
          </a:bodyPr>
          <a:lstStyle/>
          <a:p>
            <a:pPr marL="228600" indent="-228600" algn="l" rtl="0">
              <a:buFont typeface="Arial" pitchFamily="34" charset="0"/>
              <a:buNone/>
            </a:pPr>
            <a:r>
              <a:rPr lang="en-US" sz="2800" b="1" dirty="0" smtClean="0"/>
              <a:t>Standing </a:t>
            </a:r>
          </a:p>
        </p:txBody>
      </p:sp>
      <p:cxnSp>
        <p:nvCxnSpPr>
          <p:cNvPr id="6" name="رابط كسهم مستقيم 5"/>
          <p:cNvCxnSpPr/>
          <p:nvPr/>
        </p:nvCxnSpPr>
        <p:spPr>
          <a:xfrm rot="5400000">
            <a:off x="2108183" y="1963727"/>
            <a:ext cx="500066" cy="158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مستطيل 7"/>
          <p:cNvSpPr/>
          <p:nvPr/>
        </p:nvSpPr>
        <p:spPr>
          <a:xfrm>
            <a:off x="428596" y="2285992"/>
            <a:ext cx="3388685" cy="954107"/>
          </a:xfrm>
          <a:prstGeom prst="rect">
            <a:avLst/>
          </a:prstGeom>
          <a:ln>
            <a:solidFill>
              <a:schemeClr val="tx1"/>
            </a:solidFill>
          </a:ln>
        </p:spPr>
        <p:txBody>
          <a:bodyPr wrap="none">
            <a:spAutoFit/>
          </a:bodyPr>
          <a:lstStyle/>
          <a:p>
            <a:pPr marL="228600" indent="-228600" algn="l" rtl="0">
              <a:buFont typeface="Arial" pitchFamily="34" charset="0"/>
              <a:buNone/>
            </a:pPr>
            <a:r>
              <a:rPr lang="en-US" sz="2800" b="1" dirty="0" smtClean="0"/>
              <a:t> pooling of blood in </a:t>
            </a:r>
          </a:p>
          <a:p>
            <a:pPr marL="228600" indent="-228600" algn="l" rtl="0">
              <a:buFont typeface="Arial" pitchFamily="34" charset="0"/>
              <a:buNone/>
            </a:pPr>
            <a:r>
              <a:rPr lang="en-US" sz="2800" b="1" dirty="0" smtClean="0"/>
              <a:t>the lower extremities</a:t>
            </a:r>
          </a:p>
        </p:txBody>
      </p:sp>
      <p:cxnSp>
        <p:nvCxnSpPr>
          <p:cNvPr id="12" name="رابط كسهم مستقيم 11"/>
          <p:cNvCxnSpPr/>
          <p:nvPr/>
        </p:nvCxnSpPr>
        <p:spPr>
          <a:xfrm rot="5400000">
            <a:off x="2008861" y="3713958"/>
            <a:ext cx="571504" cy="158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مستطيل 12"/>
          <p:cNvSpPr/>
          <p:nvPr/>
        </p:nvSpPr>
        <p:spPr>
          <a:xfrm>
            <a:off x="1650877" y="4071942"/>
            <a:ext cx="1125629" cy="523220"/>
          </a:xfrm>
          <a:prstGeom prst="rect">
            <a:avLst/>
          </a:prstGeom>
          <a:ln>
            <a:solidFill>
              <a:schemeClr val="tx1"/>
            </a:solidFill>
          </a:ln>
        </p:spPr>
        <p:txBody>
          <a:bodyPr wrap="none">
            <a:spAutoFit/>
          </a:bodyPr>
          <a:lstStyle/>
          <a:p>
            <a:pPr marL="228600" indent="-228600" algn="l" rtl="0">
              <a:buFont typeface="Arial" pitchFamily="34" charset="0"/>
              <a:buNone/>
            </a:pPr>
            <a:r>
              <a:rPr lang="en-US" sz="2800" b="1" dirty="0" smtClean="0"/>
              <a:t>↓C.O.</a:t>
            </a:r>
          </a:p>
        </p:txBody>
      </p:sp>
      <p:cxnSp>
        <p:nvCxnSpPr>
          <p:cNvPr id="14" name="رابط كسهم مستقيم 13"/>
          <p:cNvCxnSpPr/>
          <p:nvPr/>
        </p:nvCxnSpPr>
        <p:spPr>
          <a:xfrm rot="5400000">
            <a:off x="2008861" y="4928404"/>
            <a:ext cx="571504" cy="158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مستطيل 14"/>
          <p:cNvSpPr/>
          <p:nvPr/>
        </p:nvSpPr>
        <p:spPr>
          <a:xfrm>
            <a:off x="1793753" y="5214950"/>
            <a:ext cx="984565" cy="523220"/>
          </a:xfrm>
          <a:prstGeom prst="rect">
            <a:avLst/>
          </a:prstGeom>
          <a:ln>
            <a:solidFill>
              <a:schemeClr val="tx1"/>
            </a:solidFill>
          </a:ln>
        </p:spPr>
        <p:txBody>
          <a:bodyPr wrap="none">
            <a:spAutoFit/>
          </a:bodyPr>
          <a:lstStyle/>
          <a:p>
            <a:pPr marL="228600" indent="-228600" algn="l" rtl="0">
              <a:buFont typeface="Arial" pitchFamily="34" charset="0"/>
              <a:buNone/>
            </a:pPr>
            <a:r>
              <a:rPr lang="en-US" sz="2800" b="1" dirty="0" smtClean="0"/>
              <a:t>↓ BP</a:t>
            </a:r>
          </a:p>
        </p:txBody>
      </p:sp>
      <p:sp>
        <p:nvSpPr>
          <p:cNvPr id="19" name="مستطيل 18"/>
          <p:cNvSpPr/>
          <p:nvPr/>
        </p:nvSpPr>
        <p:spPr>
          <a:xfrm>
            <a:off x="4429124" y="4975223"/>
            <a:ext cx="2921155" cy="954107"/>
          </a:xfrm>
          <a:prstGeom prst="rect">
            <a:avLst/>
          </a:prstGeom>
          <a:ln>
            <a:solidFill>
              <a:schemeClr val="tx1"/>
            </a:solidFill>
          </a:ln>
        </p:spPr>
        <p:txBody>
          <a:bodyPr wrap="square">
            <a:spAutoFit/>
          </a:bodyPr>
          <a:lstStyle/>
          <a:p>
            <a:pPr marL="228600" indent="-228600" algn="l" rtl="0">
              <a:buFont typeface="Arial" pitchFamily="34" charset="0"/>
              <a:buNone/>
            </a:pPr>
            <a:r>
              <a:rPr lang="en-US" sz="2800" b="1" dirty="0" smtClean="0"/>
              <a:t>↓ </a:t>
            </a:r>
            <a:r>
              <a:rPr lang="en-US" sz="2800" b="1" dirty="0" err="1" smtClean="0"/>
              <a:t>baroreceptors</a:t>
            </a:r>
            <a:r>
              <a:rPr lang="en-US" sz="2800" b="1" dirty="0" smtClean="0"/>
              <a:t> discharging rate</a:t>
            </a:r>
          </a:p>
        </p:txBody>
      </p:sp>
      <p:cxnSp>
        <p:nvCxnSpPr>
          <p:cNvPr id="20" name="رابط كسهم مستقيم 19"/>
          <p:cNvCxnSpPr/>
          <p:nvPr/>
        </p:nvCxnSpPr>
        <p:spPr>
          <a:xfrm>
            <a:off x="3073390" y="5500702"/>
            <a:ext cx="1212858" cy="158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رابط كسهم مستقيم 24"/>
          <p:cNvCxnSpPr/>
          <p:nvPr/>
        </p:nvCxnSpPr>
        <p:spPr>
          <a:xfrm rot="16200000" flipV="1">
            <a:off x="5644364" y="4617239"/>
            <a:ext cx="571504" cy="158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مستطيل 25"/>
          <p:cNvSpPr/>
          <p:nvPr/>
        </p:nvSpPr>
        <p:spPr>
          <a:xfrm>
            <a:off x="4714876" y="3760777"/>
            <a:ext cx="2629502" cy="523220"/>
          </a:xfrm>
          <a:prstGeom prst="rect">
            <a:avLst/>
          </a:prstGeom>
          <a:ln>
            <a:solidFill>
              <a:schemeClr val="tx1"/>
            </a:solidFill>
          </a:ln>
        </p:spPr>
        <p:txBody>
          <a:bodyPr wrap="none">
            <a:spAutoFit/>
          </a:bodyPr>
          <a:lstStyle/>
          <a:p>
            <a:pPr marL="228600" indent="-228600" algn="l" rtl="0">
              <a:buFont typeface="Arial" pitchFamily="34" charset="0"/>
              <a:buNone/>
            </a:pPr>
            <a:r>
              <a:rPr lang="en-US" sz="2800" b="1" dirty="0" smtClean="0"/>
              <a:t>↑</a:t>
            </a:r>
            <a:r>
              <a:rPr lang="en-US" sz="2800" b="1" dirty="0" err="1" smtClean="0"/>
              <a:t>symp</a:t>
            </a:r>
            <a:r>
              <a:rPr lang="en-US" sz="2800" b="1" dirty="0" smtClean="0"/>
              <a:t> outflow.</a:t>
            </a:r>
          </a:p>
        </p:txBody>
      </p:sp>
      <p:cxnSp>
        <p:nvCxnSpPr>
          <p:cNvPr id="28" name="رابط كسهم مستقيم 27"/>
          <p:cNvCxnSpPr/>
          <p:nvPr/>
        </p:nvCxnSpPr>
        <p:spPr>
          <a:xfrm rot="16200000" flipV="1">
            <a:off x="5644364" y="3331355"/>
            <a:ext cx="571504" cy="158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مستطيل 28"/>
          <p:cNvSpPr/>
          <p:nvPr/>
        </p:nvSpPr>
        <p:spPr>
          <a:xfrm>
            <a:off x="5357818" y="2474893"/>
            <a:ext cx="1207382" cy="523220"/>
          </a:xfrm>
          <a:prstGeom prst="rect">
            <a:avLst/>
          </a:prstGeom>
          <a:ln>
            <a:solidFill>
              <a:schemeClr val="tx1"/>
            </a:solidFill>
          </a:ln>
        </p:spPr>
        <p:txBody>
          <a:bodyPr wrap="none">
            <a:spAutoFit/>
          </a:bodyPr>
          <a:lstStyle/>
          <a:p>
            <a:pPr marL="228600" indent="-228600" algn="l" rtl="0">
              <a:buFont typeface="Arial" pitchFamily="34" charset="0"/>
              <a:buNone/>
            </a:pPr>
            <a:r>
              <a:rPr lang="en-US" sz="2800" b="1" dirty="0" smtClean="0"/>
              <a:t>↑ C.O.</a:t>
            </a:r>
          </a:p>
        </p:txBody>
      </p:sp>
      <p:cxnSp>
        <p:nvCxnSpPr>
          <p:cNvPr id="30" name="رابط كسهم مستقيم 29"/>
          <p:cNvCxnSpPr/>
          <p:nvPr/>
        </p:nvCxnSpPr>
        <p:spPr>
          <a:xfrm rot="16200000" flipV="1">
            <a:off x="5642776" y="2045471"/>
            <a:ext cx="571504" cy="158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مستطيل 30"/>
          <p:cNvSpPr/>
          <p:nvPr/>
        </p:nvSpPr>
        <p:spPr>
          <a:xfrm>
            <a:off x="5444823" y="1189009"/>
            <a:ext cx="984565" cy="523220"/>
          </a:xfrm>
          <a:prstGeom prst="rect">
            <a:avLst/>
          </a:prstGeom>
          <a:ln>
            <a:solidFill>
              <a:schemeClr val="tx1"/>
            </a:solidFill>
          </a:ln>
        </p:spPr>
        <p:txBody>
          <a:bodyPr wrap="none">
            <a:spAutoFit/>
          </a:bodyPr>
          <a:lstStyle/>
          <a:p>
            <a:pPr marL="228600" indent="-228600" algn="l" rtl="0">
              <a:buFont typeface="Arial" pitchFamily="34" charset="0"/>
              <a:buNone/>
            </a:pPr>
            <a:r>
              <a:rPr lang="en-US" sz="2800" b="1" dirty="0" smtClean="0"/>
              <a:t>↑ BP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up)">
                                      <p:cBhvr>
                                        <p:cTn id="21" dur="500"/>
                                        <p:tgtEl>
                                          <p:spTgt spid="12"/>
                                        </p:tgtEl>
                                      </p:cBhvr>
                                    </p:animEffect>
                                  </p:childTnLst>
                                </p:cTn>
                              </p:par>
                            </p:childTnLst>
                          </p:cTn>
                        </p:par>
                        <p:par>
                          <p:cTn id="22" fill="hold">
                            <p:stCondLst>
                              <p:cond delay="500"/>
                            </p:stCondLst>
                            <p:childTnLst>
                              <p:par>
                                <p:cTn id="23" presetID="22" presetClass="entr" presetSubtype="1"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up)">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up)">
                                      <p:cBhvr>
                                        <p:cTn id="30" dur="500"/>
                                        <p:tgtEl>
                                          <p:spTgt spid="14"/>
                                        </p:tgtEl>
                                      </p:cBhvr>
                                    </p:animEffect>
                                  </p:childTnLst>
                                </p:cTn>
                              </p:par>
                            </p:childTnLst>
                          </p:cTn>
                        </p:par>
                        <p:par>
                          <p:cTn id="31" fill="hold">
                            <p:stCondLst>
                              <p:cond delay="500"/>
                            </p:stCondLst>
                            <p:childTnLst>
                              <p:par>
                                <p:cTn id="32" presetID="22" presetClass="entr" presetSubtype="1"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up)">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wipe(up)">
                                      <p:cBhvr>
                                        <p:cTn id="39" dur="500"/>
                                        <p:tgtEl>
                                          <p:spTgt spid="20"/>
                                        </p:tgtEl>
                                      </p:cBhvr>
                                    </p:animEffect>
                                  </p:childTnLst>
                                </p:cTn>
                              </p:par>
                            </p:childTnLst>
                          </p:cTn>
                        </p:par>
                        <p:par>
                          <p:cTn id="40" fill="hold">
                            <p:stCondLst>
                              <p:cond delay="500"/>
                            </p:stCondLst>
                            <p:childTnLst>
                              <p:par>
                                <p:cTn id="41" presetID="22" presetClass="entr" presetSubtype="8"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wipe(left)">
                                      <p:cBhvr>
                                        <p:cTn id="43" dur="500"/>
                                        <p:tgtEl>
                                          <p:spTgt spid="1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25"/>
                                        </p:tgtEl>
                                        <p:attrNameLst>
                                          <p:attrName>style.visibility</p:attrName>
                                        </p:attrNameLst>
                                      </p:cBhvr>
                                      <p:to>
                                        <p:strVal val="visible"/>
                                      </p:to>
                                    </p:set>
                                    <p:animEffect transition="in" filter="wipe(down)">
                                      <p:cBhvr>
                                        <p:cTn id="48" dur="500"/>
                                        <p:tgtEl>
                                          <p:spTgt spid="25"/>
                                        </p:tgtEl>
                                      </p:cBhvr>
                                    </p:animEffect>
                                  </p:childTnLst>
                                </p:cTn>
                              </p:par>
                            </p:childTnLst>
                          </p:cTn>
                        </p:par>
                        <p:par>
                          <p:cTn id="49" fill="hold">
                            <p:stCondLst>
                              <p:cond delay="500"/>
                            </p:stCondLst>
                            <p:childTnLst>
                              <p:par>
                                <p:cTn id="50" presetID="22" presetClass="entr" presetSubtype="4" fill="hold" grpId="0" nodeType="after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wipe(down)">
                                      <p:cBhvr>
                                        <p:cTn id="52" dur="500"/>
                                        <p:tgtEl>
                                          <p:spTgt spid="2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wipe(down)">
                                      <p:cBhvr>
                                        <p:cTn id="57" dur="500"/>
                                        <p:tgtEl>
                                          <p:spTgt spid="28"/>
                                        </p:tgtEl>
                                      </p:cBhvr>
                                    </p:animEffect>
                                  </p:childTnLst>
                                </p:cTn>
                              </p:par>
                            </p:childTnLst>
                          </p:cTn>
                        </p:par>
                        <p:par>
                          <p:cTn id="58" fill="hold">
                            <p:stCondLst>
                              <p:cond delay="500"/>
                            </p:stCondLst>
                            <p:childTnLst>
                              <p:par>
                                <p:cTn id="59" presetID="22" presetClass="entr" presetSubtype="4" fill="hold" grpId="0" nodeType="after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wipe(down)">
                                      <p:cBhvr>
                                        <p:cTn id="61" dur="500"/>
                                        <p:tgtEl>
                                          <p:spTgt spid="29"/>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nodeType="click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wipe(down)">
                                      <p:cBhvr>
                                        <p:cTn id="66" dur="500"/>
                                        <p:tgtEl>
                                          <p:spTgt spid="30"/>
                                        </p:tgtEl>
                                      </p:cBhvr>
                                    </p:animEffect>
                                  </p:childTnLst>
                                </p:cTn>
                              </p:par>
                            </p:childTnLst>
                          </p:cTn>
                        </p:par>
                        <p:par>
                          <p:cTn id="67" fill="hold">
                            <p:stCondLst>
                              <p:cond delay="500"/>
                            </p:stCondLst>
                            <p:childTnLst>
                              <p:par>
                                <p:cTn id="68" presetID="22" presetClass="entr" presetSubtype="4" fill="hold" grpId="0" nodeType="after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wipe(down)">
                                      <p:cBhvr>
                                        <p:cTn id="70"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13" grpId="0" animBg="1"/>
      <p:bldP spid="15" grpId="0" animBg="1"/>
      <p:bldP spid="19" grpId="0" animBg="1"/>
      <p:bldP spid="26" grpId="0" animBg="1"/>
      <p:bldP spid="29" grpId="0" animBg="1"/>
      <p:bldP spid="3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l"/>
            <a:r>
              <a:rPr lang="en-US" sz="3200" b="1" dirty="0" smtClean="0">
                <a:solidFill>
                  <a:srgbClr val="FF0000"/>
                </a:solidFill>
              </a:rPr>
              <a:t>carotid sinus massage </a:t>
            </a:r>
            <a:br>
              <a:rPr lang="en-US" sz="3200" b="1" dirty="0" smtClean="0">
                <a:solidFill>
                  <a:srgbClr val="FF0000"/>
                </a:solidFill>
              </a:rPr>
            </a:br>
            <a:endParaRPr lang="ar-IQ" sz="3200" dirty="0">
              <a:solidFill>
                <a:srgbClr val="FF0000"/>
              </a:solidFill>
            </a:endParaRPr>
          </a:p>
        </p:txBody>
      </p:sp>
      <p:sp>
        <p:nvSpPr>
          <p:cNvPr id="4" name="مستطيل 3"/>
          <p:cNvSpPr/>
          <p:nvPr/>
        </p:nvSpPr>
        <p:spPr>
          <a:xfrm>
            <a:off x="2444899" y="1262706"/>
            <a:ext cx="3984489" cy="523220"/>
          </a:xfrm>
          <a:prstGeom prst="rect">
            <a:avLst/>
          </a:prstGeom>
          <a:ln>
            <a:solidFill>
              <a:schemeClr val="tx1"/>
            </a:solidFill>
          </a:ln>
        </p:spPr>
        <p:txBody>
          <a:bodyPr wrap="none">
            <a:spAutoFit/>
          </a:bodyPr>
          <a:lstStyle/>
          <a:p>
            <a:pPr marL="228600" indent="-228600" algn="ctr" rtl="0">
              <a:buFont typeface="Arial" pitchFamily="34" charset="0"/>
              <a:buNone/>
            </a:pPr>
            <a:r>
              <a:rPr lang="en-US" sz="2800" b="1" dirty="0" smtClean="0"/>
              <a:t>press on the carotid sinus</a:t>
            </a:r>
          </a:p>
        </p:txBody>
      </p:sp>
      <p:cxnSp>
        <p:nvCxnSpPr>
          <p:cNvPr id="6" name="رابط كسهم مستقيم 5"/>
          <p:cNvCxnSpPr/>
          <p:nvPr/>
        </p:nvCxnSpPr>
        <p:spPr>
          <a:xfrm rot="5400000">
            <a:off x="4195924" y="2083449"/>
            <a:ext cx="500066" cy="158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مستطيل 7"/>
          <p:cNvSpPr/>
          <p:nvPr/>
        </p:nvSpPr>
        <p:spPr>
          <a:xfrm>
            <a:off x="3087841" y="2334276"/>
            <a:ext cx="2928958" cy="954107"/>
          </a:xfrm>
          <a:prstGeom prst="rect">
            <a:avLst/>
          </a:prstGeom>
          <a:ln>
            <a:solidFill>
              <a:schemeClr val="tx1"/>
            </a:solidFill>
          </a:ln>
        </p:spPr>
        <p:txBody>
          <a:bodyPr wrap="square">
            <a:spAutoFit/>
          </a:bodyPr>
          <a:lstStyle/>
          <a:p>
            <a:pPr marL="228600" indent="-228600" algn="ctr" rtl="0">
              <a:buFont typeface="Arial" pitchFamily="34" charset="0"/>
              <a:buNone/>
            </a:pPr>
            <a:r>
              <a:rPr lang="en-US" sz="2800" b="1" dirty="0" smtClean="0"/>
              <a:t> ↑ </a:t>
            </a:r>
            <a:r>
              <a:rPr lang="en-US" sz="2800" b="1" dirty="0" err="1" smtClean="0"/>
              <a:t>baroreceptors</a:t>
            </a:r>
            <a:r>
              <a:rPr lang="en-US" sz="2800" b="1" dirty="0" smtClean="0"/>
              <a:t> discharging rate</a:t>
            </a:r>
          </a:p>
        </p:txBody>
      </p:sp>
      <p:cxnSp>
        <p:nvCxnSpPr>
          <p:cNvPr id="12" name="رابط كسهم مستقيم 11"/>
          <p:cNvCxnSpPr/>
          <p:nvPr/>
        </p:nvCxnSpPr>
        <p:spPr>
          <a:xfrm rot="5400000">
            <a:off x="4160205" y="3619366"/>
            <a:ext cx="571504" cy="158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مستطيل 12"/>
          <p:cNvSpPr/>
          <p:nvPr/>
        </p:nvSpPr>
        <p:spPr>
          <a:xfrm>
            <a:off x="3159279" y="3977350"/>
            <a:ext cx="3000437" cy="954107"/>
          </a:xfrm>
          <a:prstGeom prst="rect">
            <a:avLst/>
          </a:prstGeom>
          <a:ln>
            <a:solidFill>
              <a:schemeClr val="tx1"/>
            </a:solidFill>
          </a:ln>
        </p:spPr>
        <p:txBody>
          <a:bodyPr wrap="none">
            <a:spAutoFit/>
          </a:bodyPr>
          <a:lstStyle/>
          <a:p>
            <a:pPr marL="228600" indent="-228600" algn="ctr" rtl="0">
              <a:buFont typeface="Arial" pitchFamily="34" charset="0"/>
              <a:buNone/>
            </a:pPr>
            <a:r>
              <a:rPr lang="en-US" sz="2800" b="1" dirty="0" smtClean="0"/>
              <a:t>inhibition of CEC</a:t>
            </a:r>
          </a:p>
          <a:p>
            <a:pPr marL="228600" indent="-228600" algn="ctr" rtl="0">
              <a:buFont typeface="Arial" pitchFamily="34" charset="0"/>
              <a:buNone/>
            </a:pPr>
            <a:r>
              <a:rPr lang="en-US" sz="2800" b="1" dirty="0" smtClean="0"/>
              <a:t>stimulation of CI.C</a:t>
            </a:r>
          </a:p>
        </p:txBody>
      </p:sp>
      <p:cxnSp>
        <p:nvCxnSpPr>
          <p:cNvPr id="14" name="رابط كسهم مستقيم 13"/>
          <p:cNvCxnSpPr/>
          <p:nvPr/>
        </p:nvCxnSpPr>
        <p:spPr>
          <a:xfrm rot="5400000">
            <a:off x="4160205" y="5262440"/>
            <a:ext cx="571504" cy="1588"/>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مستطيل 14"/>
          <p:cNvSpPr/>
          <p:nvPr/>
        </p:nvSpPr>
        <p:spPr>
          <a:xfrm>
            <a:off x="3373593" y="5620424"/>
            <a:ext cx="2154757" cy="523220"/>
          </a:xfrm>
          <a:prstGeom prst="rect">
            <a:avLst/>
          </a:prstGeom>
          <a:ln>
            <a:solidFill>
              <a:schemeClr val="tx1"/>
            </a:solidFill>
          </a:ln>
        </p:spPr>
        <p:txBody>
          <a:bodyPr wrap="none">
            <a:spAutoFit/>
          </a:bodyPr>
          <a:lstStyle/>
          <a:p>
            <a:pPr marL="228600" indent="-228600" algn="ctr" rtl="0">
              <a:buFont typeface="Arial" pitchFamily="34" charset="0"/>
              <a:buNone/>
            </a:pPr>
            <a:r>
              <a:rPr lang="en-US" sz="2800" b="1" dirty="0" smtClean="0"/>
              <a:t>↓HR &amp; ↓BP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up)">
                                      <p:cBhvr>
                                        <p:cTn id="21" dur="500"/>
                                        <p:tgtEl>
                                          <p:spTgt spid="12"/>
                                        </p:tgtEl>
                                      </p:cBhvr>
                                    </p:animEffect>
                                  </p:childTnLst>
                                </p:cTn>
                              </p:par>
                            </p:childTnLst>
                          </p:cTn>
                        </p:par>
                        <p:par>
                          <p:cTn id="22" fill="hold">
                            <p:stCondLst>
                              <p:cond delay="500"/>
                            </p:stCondLst>
                            <p:childTnLst>
                              <p:par>
                                <p:cTn id="23" presetID="22" presetClass="entr" presetSubtype="1"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up)">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up)">
                                      <p:cBhvr>
                                        <p:cTn id="30" dur="500"/>
                                        <p:tgtEl>
                                          <p:spTgt spid="14"/>
                                        </p:tgtEl>
                                      </p:cBhvr>
                                    </p:animEffect>
                                  </p:childTnLst>
                                </p:cTn>
                              </p:par>
                            </p:childTnLst>
                          </p:cTn>
                        </p:par>
                        <p:par>
                          <p:cTn id="31" fill="hold">
                            <p:stCondLst>
                              <p:cond delay="500"/>
                            </p:stCondLst>
                            <p:childTnLst>
                              <p:par>
                                <p:cTn id="32" presetID="22" presetClass="entr" presetSubtype="1"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up)">
                                      <p:cBhvr>
                                        <p:cTn id="3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13"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928802"/>
            <a:ext cx="8229600" cy="1143000"/>
          </a:xfrm>
        </p:spPr>
        <p:txBody>
          <a:bodyPr/>
          <a:lstStyle/>
          <a:p>
            <a:r>
              <a:rPr lang="en-US" b="1" dirty="0" smtClean="0"/>
              <a:t>Low-pressure receptors reflexes </a:t>
            </a:r>
            <a:endParaRPr lang="ar-IQ"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8247</TotalTime>
  <Words>1929</Words>
  <Application>Microsoft Office PowerPoint</Application>
  <PresentationFormat>عرض على الشاشة (3:4)‏</PresentationFormat>
  <Paragraphs>227</Paragraphs>
  <Slides>18</Slides>
  <Notes>17</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سمة Office</vt:lpstr>
      <vt:lpstr>الشريحة 1</vt:lpstr>
      <vt:lpstr>Baroreceptor mechanism</vt:lpstr>
      <vt:lpstr>الشريحة 3</vt:lpstr>
      <vt:lpstr>Mechanism of transduction  </vt:lpstr>
      <vt:lpstr>Reflexes initiated by stretching  of the baroreceptors</vt:lpstr>
      <vt:lpstr>الشريحة 6</vt:lpstr>
      <vt:lpstr>Function of the baroreceptors during changes in body posture. </vt:lpstr>
      <vt:lpstr>carotid sinus massage  </vt:lpstr>
      <vt:lpstr>Low-pressure receptors reflexes </vt:lpstr>
      <vt:lpstr>Control of arterial pressure by the carotid &amp; aortic chemoreceptors </vt:lpstr>
      <vt:lpstr>الشريحة 11</vt:lpstr>
      <vt:lpstr>الشريحة 12</vt:lpstr>
      <vt:lpstr>Juxtaglomerular apparatus</vt:lpstr>
      <vt:lpstr>الشريحة 14</vt:lpstr>
      <vt:lpstr>الشريحة 15</vt:lpstr>
      <vt:lpstr>الشريحة 16</vt:lpstr>
      <vt:lpstr>الشريحة 17</vt:lpstr>
      <vt:lpstr>الشريحة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functional parts of the systemic circulation</dc:title>
  <dc:creator>SAMSUNG</dc:creator>
  <cp:lastModifiedBy>user</cp:lastModifiedBy>
  <cp:revision>83</cp:revision>
  <dcterms:created xsi:type="dcterms:W3CDTF">2016-10-28T08:08:48Z</dcterms:created>
  <dcterms:modified xsi:type="dcterms:W3CDTF">2017-12-27T20:09:11Z</dcterms:modified>
</cp:coreProperties>
</file>